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39"/>
  </p:notesMasterIdLst>
  <p:handoutMasterIdLst>
    <p:handoutMasterId r:id="rId40"/>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微软用户" initials="微软用户" lastIdx="0"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outlineView">
  <p:normalViewPr>
    <p:restoredLeft sz="34559" autoAdjust="0"/>
    <p:restoredTop sz="86456" autoAdjust="0"/>
  </p:normalViewPr>
  <p:slideViewPr>
    <p:cSldViewPr>
      <p:cViewPr varScale="1">
        <p:scale>
          <a:sx n="60" d="100"/>
          <a:sy n="60" d="100"/>
        </p:scale>
        <p:origin x="-88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0" d="100"/>
          <a:sy n="50" d="100"/>
        </p:scale>
        <p:origin x="-1716" y="-8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D3414AB-8E4D-4E39-80BC-5E6BBC312315}" type="datetimeFigureOut">
              <a:rPr lang="zh-CN" altLang="en-US" smtClean="0"/>
              <a:pPr/>
              <a:t>2014/1/1</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CD20705-B939-4774-8D98-6594F9A7A433}"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C2843B-8538-4095-916B-50C0AC8D8D97}" type="datetimeFigureOut">
              <a:rPr lang="zh-CN" altLang="en-US" smtClean="0"/>
              <a:pPr/>
              <a:t>2014/1/1</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393CB0-CB04-4BD6-8E96-28C0A048FEA9}"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04393CB0-CB04-4BD6-8E96-28C0A048FEA9}" type="slidenum">
              <a:rPr lang="zh-CN" altLang="en-US" smtClean="0"/>
              <a:pPr/>
              <a:t>8</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zh-CN" altLang="en-US" dirty="0" smtClean="0"/>
              <a:t>定额子目中包括从容不同</a:t>
            </a:r>
            <a:endParaRPr lang="zh-CN" altLang="en-US" dirty="0"/>
          </a:p>
        </p:txBody>
      </p:sp>
      <p:sp>
        <p:nvSpPr>
          <p:cNvPr id="4" name="灯片编号占位符 3"/>
          <p:cNvSpPr>
            <a:spLocks noGrp="1"/>
          </p:cNvSpPr>
          <p:nvPr>
            <p:ph type="sldNum" sz="quarter" idx="10"/>
          </p:nvPr>
        </p:nvSpPr>
        <p:spPr/>
        <p:txBody>
          <a:bodyPr/>
          <a:lstStyle/>
          <a:p>
            <a:fld id="{04393CB0-CB04-4BD6-8E96-28C0A048FEA9}" type="slidenum">
              <a:rPr lang="zh-CN" altLang="en-US" smtClean="0"/>
              <a:pPr/>
              <a:t>28</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zh-CN" altLang="en-US" dirty="0" smtClean="0">
                <a:solidFill>
                  <a:schemeClr val="accent4">
                    <a:lumMod val="75000"/>
                  </a:schemeClr>
                </a:solidFill>
              </a:rPr>
              <a:t>清单与挖土方工程量不同，因为有超挖量在此体现</a:t>
            </a:r>
            <a:endParaRPr lang="zh-CN" altLang="en-US" dirty="0">
              <a:solidFill>
                <a:schemeClr val="accent4">
                  <a:lumMod val="75000"/>
                </a:schemeClr>
              </a:solidFill>
            </a:endParaRPr>
          </a:p>
        </p:txBody>
      </p:sp>
      <p:sp>
        <p:nvSpPr>
          <p:cNvPr id="4" name="灯片编号占位符 3"/>
          <p:cNvSpPr>
            <a:spLocks noGrp="1"/>
          </p:cNvSpPr>
          <p:nvPr>
            <p:ph type="sldNum" sz="quarter" idx="10"/>
          </p:nvPr>
        </p:nvSpPr>
        <p:spPr/>
        <p:txBody>
          <a:bodyPr/>
          <a:lstStyle/>
          <a:p>
            <a:fld id="{04393CB0-CB04-4BD6-8E96-28C0A048FEA9}" type="slidenum">
              <a:rPr lang="zh-CN" altLang="en-US" smtClean="0"/>
              <a:pPr/>
              <a:t>35</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标题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zh-CN" altLang="en-US" smtClean="0"/>
              <a:t>单击此处编辑母版标题样式</a:t>
            </a:r>
            <a:endParaRPr kumimoji="0" lang="en-US"/>
          </a:p>
        </p:txBody>
      </p:sp>
      <p:sp>
        <p:nvSpPr>
          <p:cNvPr id="17" name="副标题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CN" altLang="en-US" smtClean="0"/>
              <a:t>单击此处编辑母版副标题样式</a:t>
            </a:r>
            <a:endParaRPr kumimoji="0" lang="en-US"/>
          </a:p>
        </p:txBody>
      </p:sp>
      <p:grpSp>
        <p:nvGrpSpPr>
          <p:cNvPr id="2" name="组合 1"/>
          <p:cNvGrpSpPr/>
          <p:nvPr/>
        </p:nvGrpSpPr>
        <p:grpSpPr>
          <a:xfrm>
            <a:off x="-3765" y="4953000"/>
            <a:ext cx="9147765" cy="1912088"/>
            <a:chOff x="-3765" y="4832896"/>
            <a:chExt cx="9147765" cy="2032192"/>
          </a:xfrm>
        </p:grpSpPr>
        <p:sp>
          <p:nvSpPr>
            <p:cNvPr id="7" name="任意多边形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任意多边形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任意多边形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直接连接符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期占位符 29"/>
          <p:cNvSpPr>
            <a:spLocks noGrp="1"/>
          </p:cNvSpPr>
          <p:nvPr>
            <p:ph type="dt" sz="half" idx="10"/>
          </p:nvPr>
        </p:nvSpPr>
        <p:spPr/>
        <p:txBody>
          <a:bodyPr/>
          <a:lstStyle>
            <a:lvl1pPr>
              <a:defRPr>
                <a:solidFill>
                  <a:srgbClr val="FFFFFF"/>
                </a:solidFill>
              </a:defRPr>
            </a:lvl1pPr>
            <a:extLst/>
          </a:lstStyle>
          <a:p>
            <a:fld id="{530820CF-B880-4189-942D-D702A7CBA730}" type="datetimeFigureOut">
              <a:rPr lang="zh-CN" altLang="en-US" smtClean="0"/>
              <a:pPr/>
              <a:t>2014/1/1</a:t>
            </a:fld>
            <a:endParaRPr lang="zh-CN" altLang="en-US"/>
          </a:p>
        </p:txBody>
      </p:sp>
      <p:sp>
        <p:nvSpPr>
          <p:cNvPr id="19" name="页脚占位符 18"/>
          <p:cNvSpPr>
            <a:spLocks noGrp="1"/>
          </p:cNvSpPr>
          <p:nvPr>
            <p:ph type="ftr" sz="quarter" idx="11"/>
          </p:nvPr>
        </p:nvSpPr>
        <p:spPr/>
        <p:txBody>
          <a:bodyPr/>
          <a:lstStyle>
            <a:lvl1pPr>
              <a:defRPr>
                <a:solidFill>
                  <a:schemeClr val="accent1">
                    <a:tint val="20000"/>
                  </a:schemeClr>
                </a:solidFill>
              </a:defRPr>
            </a:lvl1pPr>
            <a:extLst/>
          </a:lstStyle>
          <a:p>
            <a:endParaRPr lang="zh-CN" altLang="en-US"/>
          </a:p>
        </p:txBody>
      </p:sp>
      <p:sp>
        <p:nvSpPr>
          <p:cNvPr id="27" name="灯片编号占位符 26"/>
          <p:cNvSpPr>
            <a:spLocks noGrp="1"/>
          </p:cNvSpPr>
          <p:nvPr>
            <p:ph type="sldNum" sz="quarter" idx="12"/>
          </p:nvPr>
        </p:nvSpPr>
        <p:spPr/>
        <p:txBody>
          <a:bodyPr/>
          <a:lstStyle>
            <a:lvl1pPr>
              <a:defRPr>
                <a:solidFill>
                  <a:srgbClr val="FFFFFF"/>
                </a:solidFill>
              </a:defRPr>
            </a:lvl1pPr>
            <a:extLst/>
          </a:lstStyle>
          <a:p>
            <a:fld id="{0C913308-F349-4B6D-A68A-DD1791B4A57B}" type="slidenum">
              <a:rPr lang="zh-CN" altLang="en-US" smtClean="0"/>
              <a:pPr/>
              <a:t>‹#›</a:t>
            </a:fld>
            <a:endParaRPr lang="zh-CN" altLang="en-US"/>
          </a:p>
        </p:txBody>
      </p:sp>
    </p:spTree>
  </p:cSld>
  <p:clrMapOvr>
    <a:masterClrMapping/>
  </p:clrMapOvr>
  <p:transition>
    <p:pull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extLs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1481329"/>
            <a:ext cx="8229600" cy="4386071"/>
          </a:xfrm>
        </p:spPr>
        <p:txBody>
          <a:bodyPr vert="eaVert"/>
          <a:lstStyle>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extLst/>
          </a:lstStyle>
          <a:p>
            <a:fld id="{530820CF-B880-4189-942D-D702A7CBA730}" type="datetimeFigureOut">
              <a:rPr lang="zh-CN" altLang="en-US" smtClean="0"/>
              <a:pPr/>
              <a:t>2014/1/1</a:t>
            </a:fld>
            <a:endParaRPr lang="zh-CN" altLang="en-US"/>
          </a:p>
        </p:txBody>
      </p:sp>
      <p:sp>
        <p:nvSpPr>
          <p:cNvPr id="5" name="页脚占位符 4"/>
          <p:cNvSpPr>
            <a:spLocks noGrp="1"/>
          </p:cNvSpPr>
          <p:nvPr>
            <p:ph type="ftr" sz="quarter" idx="11"/>
          </p:nvPr>
        </p:nvSpPr>
        <p:spPr/>
        <p:txBody>
          <a:bodyPr/>
          <a:lstStyle>
            <a:extLst/>
          </a:lstStyle>
          <a:p>
            <a:endParaRPr lang="zh-CN" altLang="en-US"/>
          </a:p>
        </p:txBody>
      </p:sp>
      <p:sp>
        <p:nvSpPr>
          <p:cNvPr id="6" name="灯片编号占位符 5"/>
          <p:cNvSpPr>
            <a:spLocks noGrp="1"/>
          </p:cNvSpPr>
          <p:nvPr>
            <p:ph type="sldNum" sz="quarter" idx="12"/>
          </p:nvPr>
        </p:nvSpPr>
        <p:spPr/>
        <p:txBody>
          <a:bodyPr/>
          <a:lstStyle>
            <a:extLst/>
          </a:lstStyle>
          <a:p>
            <a:fld id="{0C913308-F349-4B6D-A68A-DD1791B4A57B}" type="slidenum">
              <a:rPr lang="zh-CN" altLang="en-US" smtClean="0"/>
              <a:pPr/>
              <a:t>‹#›</a:t>
            </a:fld>
            <a:endParaRPr lang="zh-CN" altLang="en-US"/>
          </a:p>
        </p:txBody>
      </p:sp>
    </p:spTree>
  </p:cSld>
  <p:clrMapOvr>
    <a:masterClrMapping/>
  </p:clrMapOvr>
  <p:transition>
    <p:pull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44013" y="274640"/>
            <a:ext cx="1777470" cy="5592761"/>
          </a:xfrm>
        </p:spPr>
        <p:txBody>
          <a:bodyPr vert="eaVert"/>
          <a:lstStyle>
            <a:extLs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41"/>
            <a:ext cx="6324600" cy="5592760"/>
          </a:xfrm>
        </p:spPr>
        <p:txBody>
          <a:bodyPr vert="eaVert"/>
          <a:lstStyle>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extLst/>
          </a:lstStyle>
          <a:p>
            <a:fld id="{530820CF-B880-4189-942D-D702A7CBA730}" type="datetimeFigureOut">
              <a:rPr lang="zh-CN" altLang="en-US" smtClean="0"/>
              <a:pPr/>
              <a:t>2014/1/1</a:t>
            </a:fld>
            <a:endParaRPr lang="zh-CN" altLang="en-US"/>
          </a:p>
        </p:txBody>
      </p:sp>
      <p:sp>
        <p:nvSpPr>
          <p:cNvPr id="5" name="页脚占位符 4"/>
          <p:cNvSpPr>
            <a:spLocks noGrp="1"/>
          </p:cNvSpPr>
          <p:nvPr>
            <p:ph type="ftr" sz="quarter" idx="11"/>
          </p:nvPr>
        </p:nvSpPr>
        <p:spPr/>
        <p:txBody>
          <a:bodyPr/>
          <a:lstStyle>
            <a:extLst/>
          </a:lstStyle>
          <a:p>
            <a:endParaRPr lang="zh-CN" altLang="en-US"/>
          </a:p>
        </p:txBody>
      </p:sp>
      <p:sp>
        <p:nvSpPr>
          <p:cNvPr id="6" name="灯片编号占位符 5"/>
          <p:cNvSpPr>
            <a:spLocks noGrp="1"/>
          </p:cNvSpPr>
          <p:nvPr>
            <p:ph type="sldNum" sz="quarter" idx="12"/>
          </p:nvPr>
        </p:nvSpPr>
        <p:spPr/>
        <p:txBody>
          <a:bodyPr/>
          <a:lstStyle>
            <a:extLst/>
          </a:lstStyle>
          <a:p>
            <a:fld id="{0C913308-F349-4B6D-A68A-DD1791B4A57B}" type="slidenum">
              <a:rPr lang="zh-CN" altLang="en-US" smtClean="0"/>
              <a:pPr/>
              <a:t>‹#›</a:t>
            </a:fld>
            <a:endParaRPr lang="zh-CN" altLang="en-US"/>
          </a:p>
        </p:txBody>
      </p:sp>
    </p:spTree>
  </p:cSld>
  <p:clrMapOvr>
    <a:masterClrMapping/>
  </p:clrMapOvr>
  <p:transition>
    <p:pull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extLst/>
          </a:lstStyle>
          <a:p>
            <a:fld id="{530820CF-B880-4189-942D-D702A7CBA730}" type="datetimeFigureOut">
              <a:rPr lang="zh-CN" altLang="en-US" smtClean="0"/>
              <a:pPr/>
              <a:t>2014/1/1</a:t>
            </a:fld>
            <a:endParaRPr lang="zh-CN" altLang="en-US"/>
          </a:p>
        </p:txBody>
      </p:sp>
      <p:sp>
        <p:nvSpPr>
          <p:cNvPr id="5" name="页脚占位符 4"/>
          <p:cNvSpPr>
            <a:spLocks noGrp="1"/>
          </p:cNvSpPr>
          <p:nvPr>
            <p:ph type="ftr" sz="quarter" idx="11"/>
          </p:nvPr>
        </p:nvSpPr>
        <p:spPr/>
        <p:txBody>
          <a:bodyPr/>
          <a:lstStyle>
            <a:extLst/>
          </a:lstStyle>
          <a:p>
            <a:endParaRPr lang="zh-CN" altLang="en-US"/>
          </a:p>
        </p:txBody>
      </p:sp>
      <p:sp>
        <p:nvSpPr>
          <p:cNvPr id="6" name="灯片编号占位符 5"/>
          <p:cNvSpPr>
            <a:spLocks noGrp="1"/>
          </p:cNvSpPr>
          <p:nvPr>
            <p:ph type="sldNum" sz="quarter" idx="12"/>
          </p:nvPr>
        </p:nvSpPr>
        <p:spPr/>
        <p:txBody>
          <a:bodyPr/>
          <a:lstStyle>
            <a:extLst/>
          </a:lstStyle>
          <a:p>
            <a:fld id="{0C913308-F349-4B6D-A68A-DD1791B4A57B}" type="slidenum">
              <a:rPr lang="zh-CN" altLang="en-US" smtClean="0"/>
              <a:pPr/>
              <a:t>‹#›</a:t>
            </a:fld>
            <a:endParaRPr lang="zh-CN" altLang="en-US"/>
          </a:p>
        </p:txBody>
      </p:sp>
      <p:sp>
        <p:nvSpPr>
          <p:cNvPr id="7" name="标题 6"/>
          <p:cNvSpPr>
            <a:spLocks noGrp="1"/>
          </p:cNvSpPr>
          <p:nvPr>
            <p:ph type="title"/>
          </p:nvPr>
        </p:nvSpPr>
        <p:spPr/>
        <p:txBody>
          <a:bodyPr rtlCol="0"/>
          <a:lstStyle>
            <a:extLst/>
          </a:lstStyle>
          <a:p>
            <a:r>
              <a:rPr kumimoji="0" lang="zh-CN" altLang="en-US" smtClean="0"/>
              <a:t>单击此处编辑母版标题样式</a:t>
            </a:r>
            <a:endParaRPr kumimoji="0" lang="en-US"/>
          </a:p>
        </p:txBody>
      </p:sp>
    </p:spTree>
  </p:cSld>
  <p:clrMapOvr>
    <a:masterClrMapping/>
  </p:clrMapOvr>
  <p:transition>
    <p:pull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Ref idx="1002">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p:txBody>
          <a:bodyPr/>
          <a:lstStyle>
            <a:extLst/>
          </a:lstStyle>
          <a:p>
            <a:fld id="{530820CF-B880-4189-942D-D702A7CBA730}" type="datetimeFigureOut">
              <a:rPr lang="zh-CN" altLang="en-US" smtClean="0"/>
              <a:pPr/>
              <a:t>2014/1/1</a:t>
            </a:fld>
            <a:endParaRPr lang="zh-CN" altLang="en-US"/>
          </a:p>
        </p:txBody>
      </p:sp>
      <p:sp>
        <p:nvSpPr>
          <p:cNvPr id="5" name="页脚占位符 4"/>
          <p:cNvSpPr>
            <a:spLocks noGrp="1"/>
          </p:cNvSpPr>
          <p:nvPr>
            <p:ph type="ftr" sz="quarter" idx="11"/>
          </p:nvPr>
        </p:nvSpPr>
        <p:spPr/>
        <p:txBody>
          <a:bodyPr/>
          <a:lstStyle>
            <a:extLst/>
          </a:lstStyle>
          <a:p>
            <a:endParaRPr lang="zh-CN" altLang="en-US"/>
          </a:p>
        </p:txBody>
      </p:sp>
      <p:sp>
        <p:nvSpPr>
          <p:cNvPr id="6" name="灯片编号占位符 5"/>
          <p:cNvSpPr>
            <a:spLocks noGrp="1"/>
          </p:cNvSpPr>
          <p:nvPr>
            <p:ph type="sldNum" sz="quarter" idx="12"/>
          </p:nvPr>
        </p:nvSpPr>
        <p:spPr/>
        <p:txBody>
          <a:bodyPr/>
          <a:lstStyle>
            <a:extLst/>
          </a:lstStyle>
          <a:p>
            <a:fld id="{0C913308-F349-4B6D-A68A-DD1791B4A57B}" type="slidenum">
              <a:rPr lang="zh-CN" altLang="en-US" smtClean="0"/>
              <a:pPr/>
              <a:t>‹#›</a:t>
            </a:fld>
            <a:endParaRPr lang="zh-CN" altLang="en-US"/>
          </a:p>
        </p:txBody>
      </p:sp>
      <p:sp>
        <p:nvSpPr>
          <p:cNvPr id="7" name="燕尾形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燕尾形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pull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Ref idx="1002">
        <a:schemeClr val="bg1"/>
      </p:bgRef>
    </p:bg>
    <p:spTree>
      <p:nvGrpSpPr>
        <p:cNvPr id="1" name=""/>
        <p:cNvGrpSpPr/>
        <p:nvPr/>
      </p:nvGrpSpPr>
      <p:grpSpPr>
        <a:xfrm>
          <a:off x="0" y="0"/>
          <a:ext cx="0" cy="0"/>
          <a:chOff x="0" y="0"/>
          <a:chExt cx="0" cy="0"/>
        </a:xfrm>
      </p:grpSpPr>
      <p:sp>
        <p:nvSpPr>
          <p:cNvPr id="3" name="内容占位符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extLst/>
          </a:lstStyle>
          <a:p>
            <a:fld id="{530820CF-B880-4189-942D-D702A7CBA730}" type="datetimeFigureOut">
              <a:rPr lang="zh-CN" altLang="en-US" smtClean="0"/>
              <a:pPr/>
              <a:t>2014/1/1</a:t>
            </a:fld>
            <a:endParaRPr lang="zh-CN" altLang="en-US"/>
          </a:p>
        </p:txBody>
      </p:sp>
      <p:sp>
        <p:nvSpPr>
          <p:cNvPr id="6" name="页脚占位符 5"/>
          <p:cNvSpPr>
            <a:spLocks noGrp="1"/>
          </p:cNvSpPr>
          <p:nvPr>
            <p:ph type="ftr" sz="quarter" idx="11"/>
          </p:nvPr>
        </p:nvSpPr>
        <p:spPr/>
        <p:txBody>
          <a:bodyPr/>
          <a:lstStyle>
            <a:extLst/>
          </a:lstStyle>
          <a:p>
            <a:endParaRPr lang="zh-CN" altLang="en-US"/>
          </a:p>
        </p:txBody>
      </p:sp>
      <p:sp>
        <p:nvSpPr>
          <p:cNvPr id="7" name="灯片编号占位符 6"/>
          <p:cNvSpPr>
            <a:spLocks noGrp="1"/>
          </p:cNvSpPr>
          <p:nvPr>
            <p:ph type="sldNum" sz="quarter" idx="12"/>
          </p:nvPr>
        </p:nvSpPr>
        <p:spPr/>
        <p:txBody>
          <a:bodyPr/>
          <a:lstStyle>
            <a:extLst/>
          </a:lstStyle>
          <a:p>
            <a:fld id="{0C913308-F349-4B6D-A68A-DD1791B4A57B}" type="slidenum">
              <a:rPr lang="zh-CN" altLang="en-US" smtClean="0"/>
              <a:pPr/>
              <a:t>‹#›</a:t>
            </a:fld>
            <a:endParaRPr lang="zh-CN" altLang="en-US"/>
          </a:p>
        </p:txBody>
      </p:sp>
      <p:sp>
        <p:nvSpPr>
          <p:cNvPr id="8" name="标题 7"/>
          <p:cNvSpPr>
            <a:spLocks noGrp="1"/>
          </p:cNvSpPr>
          <p:nvPr>
            <p:ph type="title"/>
          </p:nvPr>
        </p:nvSpPr>
        <p:spPr/>
        <p:txBody>
          <a:bodyPr rtlCol="0"/>
          <a:lstStyle>
            <a:extLst/>
          </a:lstStyle>
          <a:p>
            <a:r>
              <a:rPr kumimoji="0" lang="zh-CN" altLang="en-US" smtClean="0"/>
              <a:t>单击此处编辑母版标题样式</a:t>
            </a:r>
            <a:endParaRPr kumimoji="0" lang="en-US"/>
          </a:p>
        </p:txBody>
      </p:sp>
    </p:spTree>
  </p:cSld>
  <p:clrMapOvr>
    <a:overrideClrMapping bg1="dk1" tx1="lt1" bg2="dk2" tx2="lt2" accent1="accent1" accent2="accent2" accent3="accent3" accent4="accent4" accent5="accent5" accent6="accent6" hlink="hlink" folHlink="folHlink"/>
  </p:clrMapOvr>
  <p:transition>
    <p:pull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bg>
      <p:bgRef idx="1003">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8229600" cy="1143000"/>
          </a:xfrm>
        </p:spPr>
        <p:txBody>
          <a:bodyPr anchor="ctr"/>
          <a:lstStyle>
            <a:lvl1pPr>
              <a:defRPr/>
            </a:lvl1pPr>
            <a:extLst/>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CN" altLang="en-US" smtClean="0"/>
              <a:t>单击此处编辑母版文本样式</a:t>
            </a:r>
          </a:p>
        </p:txBody>
      </p:sp>
      <p:sp>
        <p:nvSpPr>
          <p:cNvPr id="4" name="文本占位符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CN" altLang="en-US" smtClean="0"/>
              <a:t>单击此处编辑母版文本样式</a:t>
            </a:r>
          </a:p>
        </p:txBody>
      </p:sp>
      <p:sp>
        <p:nvSpPr>
          <p:cNvPr id="5" name="内容占位符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6" name="内容占位符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extLst/>
          </a:lstStyle>
          <a:p>
            <a:fld id="{530820CF-B880-4189-942D-D702A7CBA730}" type="datetimeFigureOut">
              <a:rPr lang="zh-CN" altLang="en-US" smtClean="0"/>
              <a:pPr/>
              <a:t>2014/1/1</a:t>
            </a:fld>
            <a:endParaRPr lang="zh-CN" altLang="en-US"/>
          </a:p>
        </p:txBody>
      </p:sp>
      <p:sp>
        <p:nvSpPr>
          <p:cNvPr id="8" name="页脚占位符 7"/>
          <p:cNvSpPr>
            <a:spLocks noGrp="1"/>
          </p:cNvSpPr>
          <p:nvPr>
            <p:ph type="ftr" sz="quarter" idx="11"/>
          </p:nvPr>
        </p:nvSpPr>
        <p:spPr/>
        <p:txBody>
          <a:bodyPr/>
          <a:lstStyle>
            <a:extLst/>
          </a:lstStyle>
          <a:p>
            <a:endParaRPr lang="zh-CN" altLang="en-US"/>
          </a:p>
        </p:txBody>
      </p:sp>
      <p:sp>
        <p:nvSpPr>
          <p:cNvPr id="9" name="灯片编号占位符 8"/>
          <p:cNvSpPr>
            <a:spLocks noGrp="1"/>
          </p:cNvSpPr>
          <p:nvPr>
            <p:ph type="sldNum" sz="quarter" idx="12"/>
          </p:nvPr>
        </p:nvSpPr>
        <p:spPr/>
        <p:txBody>
          <a:bodyPr/>
          <a:lstStyle>
            <a:extLst/>
          </a:lstStyle>
          <a:p>
            <a:fld id="{0C913308-F349-4B6D-A68A-DD1791B4A57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transition>
    <p:pull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Ref idx="1002">
        <a:schemeClr val="bg1"/>
      </p:bgRef>
    </p:bg>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extLst/>
          </a:lstStyle>
          <a:p>
            <a:fld id="{530820CF-B880-4189-942D-D702A7CBA730}" type="datetimeFigureOut">
              <a:rPr lang="zh-CN" altLang="en-US" smtClean="0"/>
              <a:pPr/>
              <a:t>2014/1/1</a:t>
            </a:fld>
            <a:endParaRPr lang="zh-CN" altLang="en-US"/>
          </a:p>
        </p:txBody>
      </p:sp>
      <p:sp>
        <p:nvSpPr>
          <p:cNvPr id="4" name="页脚占位符 3"/>
          <p:cNvSpPr>
            <a:spLocks noGrp="1"/>
          </p:cNvSpPr>
          <p:nvPr>
            <p:ph type="ftr" sz="quarter" idx="11"/>
          </p:nvPr>
        </p:nvSpPr>
        <p:spPr/>
        <p:txBody>
          <a:bodyPr/>
          <a:lstStyle>
            <a:extLst/>
          </a:lstStyle>
          <a:p>
            <a:endParaRPr lang="zh-CN" altLang="en-US"/>
          </a:p>
        </p:txBody>
      </p:sp>
      <p:sp>
        <p:nvSpPr>
          <p:cNvPr id="5" name="灯片编号占位符 4"/>
          <p:cNvSpPr>
            <a:spLocks noGrp="1"/>
          </p:cNvSpPr>
          <p:nvPr>
            <p:ph type="sldNum" sz="quarter" idx="12"/>
          </p:nvPr>
        </p:nvSpPr>
        <p:spPr/>
        <p:txBody>
          <a:bodyPr/>
          <a:lstStyle>
            <a:extLst/>
          </a:lstStyle>
          <a:p>
            <a:fld id="{0C913308-F349-4B6D-A68A-DD1791B4A57B}" type="slidenum">
              <a:rPr lang="zh-CN" altLang="en-US" smtClean="0"/>
              <a:pPr/>
              <a:t>‹#›</a:t>
            </a:fld>
            <a:endParaRPr lang="zh-CN" altLang="en-US"/>
          </a:p>
        </p:txBody>
      </p:sp>
      <p:sp>
        <p:nvSpPr>
          <p:cNvPr id="6" name="标题 5"/>
          <p:cNvSpPr>
            <a:spLocks noGrp="1"/>
          </p:cNvSpPr>
          <p:nvPr>
            <p:ph type="title"/>
          </p:nvPr>
        </p:nvSpPr>
        <p:spPr/>
        <p:txBody>
          <a:bodyPr rtlCol="0"/>
          <a:lstStyle>
            <a:extLst/>
          </a:lstStyle>
          <a:p>
            <a:r>
              <a:rPr kumimoji="0" lang="zh-CN" altLang="en-US" smtClean="0"/>
              <a:t>单击此处编辑母版标题样式</a:t>
            </a:r>
            <a:endParaRPr kumimoji="0" lang="en-US"/>
          </a:p>
        </p:txBody>
      </p:sp>
    </p:spTree>
  </p:cSld>
  <p:clrMapOvr>
    <a:overrideClrMapping bg1="dk1" tx1="lt1" bg2="dk2" tx2="lt2" accent1="accent1" accent2="accent2" accent3="accent3" accent4="accent4" accent5="accent5" accent6="accent6" hlink="hlink" folHlink="folHlink"/>
  </p:clrMapOvr>
  <p:transition>
    <p:pull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extLst/>
          </a:lstStyle>
          <a:p>
            <a:fld id="{530820CF-B880-4189-942D-D702A7CBA730}" type="datetimeFigureOut">
              <a:rPr lang="zh-CN" altLang="en-US" smtClean="0"/>
              <a:pPr/>
              <a:t>2014/1/1</a:t>
            </a:fld>
            <a:endParaRPr lang="zh-CN" altLang="en-US"/>
          </a:p>
        </p:txBody>
      </p:sp>
      <p:sp>
        <p:nvSpPr>
          <p:cNvPr id="3" name="页脚占位符 2"/>
          <p:cNvSpPr>
            <a:spLocks noGrp="1"/>
          </p:cNvSpPr>
          <p:nvPr>
            <p:ph type="ftr" sz="quarter" idx="11"/>
          </p:nvPr>
        </p:nvSpPr>
        <p:spPr/>
        <p:txBody>
          <a:bodyPr/>
          <a:lstStyle>
            <a:extLst/>
          </a:lstStyle>
          <a:p>
            <a:endParaRPr lang="zh-CN" altLang="en-US"/>
          </a:p>
        </p:txBody>
      </p:sp>
      <p:sp>
        <p:nvSpPr>
          <p:cNvPr id="4" name="灯片编号占位符 3"/>
          <p:cNvSpPr>
            <a:spLocks noGrp="1"/>
          </p:cNvSpPr>
          <p:nvPr>
            <p:ph type="sldNum" sz="quarter" idx="12"/>
          </p:nvPr>
        </p:nvSpPr>
        <p:spPr/>
        <p:txBody>
          <a:bodyPr/>
          <a:lstStyle>
            <a:extLst/>
          </a:lstStyle>
          <a:p>
            <a:fld id="{0C913308-F349-4B6D-A68A-DD1791B4A57B}" type="slidenum">
              <a:rPr lang="zh-CN" altLang="en-US" smtClean="0"/>
              <a:pPr/>
              <a:t>‹#›</a:t>
            </a:fld>
            <a:endParaRPr lang="zh-CN" altLang="en-US"/>
          </a:p>
        </p:txBody>
      </p:sp>
    </p:spTree>
  </p:cSld>
  <p:clrMapOvr>
    <a:masterClrMapping/>
  </p:clrMapOvr>
  <p:transition>
    <p:pull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bg>
      <p:bgRef idx="1003">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zh-CN" altLang="en-US" smtClean="0"/>
              <a:t>单击此处编辑母版文本样式</a:t>
            </a:r>
          </a:p>
        </p:txBody>
      </p:sp>
      <p:sp>
        <p:nvSpPr>
          <p:cNvPr id="4" name="内容占位符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a:xfrm>
            <a:off x="6727032" y="6407944"/>
            <a:ext cx="1920240" cy="365760"/>
          </a:xfrm>
        </p:spPr>
        <p:txBody>
          <a:bodyPr/>
          <a:lstStyle>
            <a:extLst/>
          </a:lstStyle>
          <a:p>
            <a:fld id="{530820CF-B880-4189-942D-D702A7CBA730}" type="datetimeFigureOut">
              <a:rPr lang="zh-CN" altLang="en-US" smtClean="0"/>
              <a:pPr/>
              <a:t>2014/1/1</a:t>
            </a:fld>
            <a:endParaRPr lang="zh-CN" altLang="en-US"/>
          </a:p>
        </p:txBody>
      </p:sp>
      <p:sp>
        <p:nvSpPr>
          <p:cNvPr id="6" name="页脚占位符 5"/>
          <p:cNvSpPr>
            <a:spLocks noGrp="1"/>
          </p:cNvSpPr>
          <p:nvPr>
            <p:ph type="ftr" sz="quarter" idx="11"/>
          </p:nvPr>
        </p:nvSpPr>
        <p:spPr/>
        <p:txBody>
          <a:bodyPr/>
          <a:lstStyle>
            <a:extLst/>
          </a:lstStyle>
          <a:p>
            <a:endParaRPr lang="zh-CN" altLang="en-US"/>
          </a:p>
        </p:txBody>
      </p:sp>
      <p:sp>
        <p:nvSpPr>
          <p:cNvPr id="7" name="灯片编号占位符 6"/>
          <p:cNvSpPr>
            <a:spLocks noGrp="1"/>
          </p:cNvSpPr>
          <p:nvPr>
            <p:ph type="sldNum" sz="quarter" idx="12"/>
          </p:nvPr>
        </p:nvSpPr>
        <p:spPr/>
        <p:txBody>
          <a:bodyPr/>
          <a:lstStyle>
            <a:extLst/>
          </a:lstStyle>
          <a:p>
            <a:fld id="{0C913308-F349-4B6D-A68A-DD1791B4A57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transition>
    <p:pull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bg>
      <p:bgRef idx="1002">
        <a:schemeClr val="bg1"/>
      </p:bgRef>
    </p:bg>
    <p:spTree>
      <p:nvGrpSpPr>
        <p:cNvPr id="1" name=""/>
        <p:cNvGrpSpPr/>
        <p:nvPr/>
      </p:nvGrpSpPr>
      <p:grpSpPr>
        <a:xfrm>
          <a:off x="0" y="0"/>
          <a:ext cx="0" cy="0"/>
          <a:chOff x="0" y="0"/>
          <a:chExt cx="0" cy="0"/>
        </a:xfrm>
      </p:grpSpPr>
      <p:sp>
        <p:nvSpPr>
          <p:cNvPr id="4" name="文本占位符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zh-CN" altLang="en-US" smtClean="0"/>
              <a:t>单击此处编辑母版文本样式</a:t>
            </a:r>
          </a:p>
        </p:txBody>
      </p:sp>
      <p:sp>
        <p:nvSpPr>
          <p:cNvPr id="3" name="图片占位符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zh-CN" altLang="en-US" smtClean="0"/>
              <a:t>单击图标添加图片</a:t>
            </a:r>
            <a:endParaRPr kumimoji="0" lang="en-US" dirty="0"/>
          </a:p>
        </p:txBody>
      </p:sp>
      <p:sp>
        <p:nvSpPr>
          <p:cNvPr id="5" name="日期占位符 4"/>
          <p:cNvSpPr>
            <a:spLocks noGrp="1"/>
          </p:cNvSpPr>
          <p:nvPr>
            <p:ph type="dt" sz="half" idx="10"/>
          </p:nvPr>
        </p:nvSpPr>
        <p:spPr/>
        <p:txBody>
          <a:bodyPr/>
          <a:lstStyle>
            <a:lvl1pPr>
              <a:defRPr>
                <a:solidFill>
                  <a:schemeClr val="tx1"/>
                </a:solidFill>
              </a:defRPr>
            </a:lvl1pPr>
            <a:extLst/>
          </a:lstStyle>
          <a:p>
            <a:fld id="{530820CF-B880-4189-942D-D702A7CBA730}" type="datetimeFigureOut">
              <a:rPr lang="zh-CN" altLang="en-US" smtClean="0"/>
              <a:pPr/>
              <a:t>2014/1/1</a:t>
            </a:fld>
            <a:endParaRPr lang="zh-CN" altLang="en-US"/>
          </a:p>
        </p:txBody>
      </p:sp>
      <p:sp>
        <p:nvSpPr>
          <p:cNvPr id="6" name="页脚占位符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zh-CN" altLang="en-US"/>
          </a:p>
        </p:txBody>
      </p:sp>
      <p:sp>
        <p:nvSpPr>
          <p:cNvPr id="7" name="灯片编号占位符 6"/>
          <p:cNvSpPr>
            <a:spLocks noGrp="1"/>
          </p:cNvSpPr>
          <p:nvPr>
            <p:ph type="sldNum" sz="quarter" idx="12"/>
          </p:nvPr>
        </p:nvSpPr>
        <p:spPr/>
        <p:txBody>
          <a:bodyPr/>
          <a:lstStyle>
            <a:lvl1pPr>
              <a:defRPr>
                <a:solidFill>
                  <a:schemeClr val="tx1"/>
                </a:solidFill>
              </a:defRPr>
            </a:lvl1pPr>
            <a:extLst/>
          </a:lstStyle>
          <a:p>
            <a:fld id="{0C913308-F349-4B6D-A68A-DD1791B4A57B}" type="slidenum">
              <a:rPr lang="zh-CN" altLang="en-US" smtClean="0"/>
              <a:pPr/>
              <a:t>‹#›</a:t>
            </a:fld>
            <a:endParaRPr lang="zh-CN" altLang="en-US"/>
          </a:p>
        </p:txBody>
      </p:sp>
      <p:sp>
        <p:nvSpPr>
          <p:cNvPr id="2" name="标题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zh-CN" altLang="en-US" smtClean="0"/>
              <a:t>单击此处编辑母版标题样式</a:t>
            </a:r>
            <a:endParaRPr kumimoji="0" lang="en-US"/>
          </a:p>
        </p:txBody>
      </p:sp>
      <p:sp>
        <p:nvSpPr>
          <p:cNvPr id="8" name="任意多边形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任意多边形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直角三角形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直接连接符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燕尾形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燕尾形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pull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任意多边形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任意多边形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直角三角形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直接连接符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标题占位符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zh-CN" altLang="en-US" smtClean="0"/>
              <a:t>单击此处编辑母版标题样式</a:t>
            </a:r>
            <a:endParaRPr kumimoji="0" lang="en-US"/>
          </a:p>
        </p:txBody>
      </p:sp>
      <p:sp>
        <p:nvSpPr>
          <p:cNvPr id="30" name="文本占位符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0" name="日期占位符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30820CF-B880-4189-942D-D702A7CBA730}" type="datetimeFigureOut">
              <a:rPr lang="zh-CN" altLang="en-US" smtClean="0"/>
              <a:pPr/>
              <a:t>2014/1/1</a:t>
            </a:fld>
            <a:endParaRPr lang="zh-CN" altLang="en-US"/>
          </a:p>
        </p:txBody>
      </p:sp>
      <p:sp>
        <p:nvSpPr>
          <p:cNvPr id="22" name="页脚占位符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zh-CN" altLang="en-US"/>
          </a:p>
        </p:txBody>
      </p:sp>
      <p:sp>
        <p:nvSpPr>
          <p:cNvPr id="18" name="灯片编号占位符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ransition>
    <p:pull dir="r"/>
  </p:transition>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smtClean="0"/>
              <a:t>工程量清单与定额的关联</a:t>
            </a:r>
            <a:endParaRPr lang="zh-CN" altLang="en-US" dirty="0"/>
          </a:p>
        </p:txBody>
      </p:sp>
      <p:sp>
        <p:nvSpPr>
          <p:cNvPr id="3" name="副标题 2"/>
          <p:cNvSpPr>
            <a:spLocks noGrp="1"/>
          </p:cNvSpPr>
          <p:nvPr>
            <p:ph type="subTitle" idx="1"/>
          </p:nvPr>
        </p:nvSpPr>
        <p:spPr/>
        <p:txBody>
          <a:bodyPr/>
          <a:lstStyle/>
          <a:p>
            <a:r>
              <a:rPr lang="zh-CN" altLang="en-US" dirty="0" smtClean="0"/>
              <a:t>清单计算与定额套用</a:t>
            </a:r>
            <a:endParaRPr lang="zh-CN" altLang="en-US" dirty="0"/>
          </a:p>
        </p:txBody>
      </p:sp>
    </p:spTree>
  </p:cSld>
  <p:clrMapOvr>
    <a:masterClrMapping/>
  </p:clrMapOvr>
  <p:transition>
    <p:pull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r>
              <a:rPr lang="zh-CN" altLang="zh-CN" dirty="0" smtClean="0"/>
              <a:t>⑷在进行计算时均需注意土壤类别、干湿土、挖土深度、开挖方式、弃土距离、填料来源等影响组价的因素均需在进行工程量计算时同时注明，以备套用定额时使用。</a:t>
            </a:r>
          </a:p>
          <a:p>
            <a:r>
              <a:rPr lang="en-US" altLang="zh-CN" dirty="0" smtClean="0"/>
              <a:t>2</a:t>
            </a:r>
            <a:r>
              <a:rPr lang="zh-CN" altLang="zh-CN" dirty="0" smtClean="0"/>
              <a:t>、地基处理：换填、强夯、预压、</a:t>
            </a:r>
            <a:r>
              <a:rPr lang="en-US" altLang="zh-CN" dirty="0" smtClean="0"/>
              <a:t>XX</a:t>
            </a:r>
            <a:r>
              <a:rPr lang="zh-CN" altLang="zh-CN" dirty="0" smtClean="0"/>
              <a:t>桩等。计算时按设计图示尺寸以体积或面积、或长度（包括桩尖）计算</a:t>
            </a:r>
            <a:endParaRPr lang="en-US" altLang="zh-CN" dirty="0" smtClean="0"/>
          </a:p>
          <a:p>
            <a:pPr>
              <a:buNone/>
            </a:pPr>
            <a:r>
              <a:rPr lang="en-US" altLang="zh-CN" dirty="0" smtClean="0"/>
              <a:t>    XX</a:t>
            </a:r>
            <a:r>
              <a:rPr lang="zh-CN" altLang="zh-CN" dirty="0" smtClean="0"/>
              <a:t>桩定额工程量除计算工程量清单要求计算的桩长工程量外还需计算注浆、空钻桩长工程量。</a:t>
            </a:r>
          </a:p>
          <a:p>
            <a:endParaRPr lang="zh-CN" altLang="zh-CN" dirty="0"/>
          </a:p>
        </p:txBody>
      </p:sp>
      <p:sp>
        <p:nvSpPr>
          <p:cNvPr id="2" name="标题 1"/>
          <p:cNvSpPr>
            <a:spLocks noGrp="1"/>
          </p:cNvSpPr>
          <p:nvPr>
            <p:ph type="title"/>
          </p:nvPr>
        </p:nvSpPr>
        <p:spPr/>
        <p:txBody>
          <a:bodyPr>
            <a:normAutofit fontScale="90000"/>
          </a:bodyPr>
          <a:lstStyle/>
          <a:p>
            <a:r>
              <a:rPr lang="zh-CN" altLang="en-US" dirty="0" smtClean="0"/>
              <a:t>工程量清单与定额的关联</a:t>
            </a:r>
            <a:r>
              <a:rPr lang="en-US" altLang="zh-CN" dirty="0" smtClean="0"/>
              <a:t/>
            </a:r>
            <a:br>
              <a:rPr lang="en-US" altLang="zh-CN" dirty="0" smtClean="0"/>
            </a:br>
            <a:r>
              <a:rPr lang="zh-CN" altLang="zh-CN" sz="3100" dirty="0" smtClean="0">
                <a:solidFill>
                  <a:srgbClr val="FF0000"/>
                </a:solidFill>
              </a:rPr>
              <a:t>二、计算规则的区别</a:t>
            </a:r>
            <a:endParaRPr lang="zh-CN" altLang="en-US" dirty="0">
              <a:solidFill>
                <a:srgbClr val="FF0000"/>
              </a:solidFill>
            </a:endParaRPr>
          </a:p>
        </p:txBody>
      </p:sp>
    </p:spTree>
  </p:cSld>
  <p:clrMapOvr>
    <a:masterClrMapping/>
  </p:clrMapOvr>
  <p:transition>
    <p:pull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85000" lnSpcReduction="20000"/>
          </a:bodyPr>
          <a:lstStyle/>
          <a:p>
            <a:r>
              <a:rPr lang="zh-CN" altLang="zh-CN" dirty="0" smtClean="0"/>
              <a:t>注：⑴在计算时需注明设计要求的材料、配比、压实要求、桩直径、成孔方式、桩长及空桩、注浆要求、材料运输等内容</a:t>
            </a:r>
          </a:p>
          <a:p>
            <a:r>
              <a:rPr lang="zh-CN" altLang="zh-CN" dirty="0" smtClean="0"/>
              <a:t>⑵桩长应包括桩尖，空桩长</a:t>
            </a:r>
            <a:r>
              <a:rPr lang="en-US" altLang="zh-CN" dirty="0" smtClean="0"/>
              <a:t>=</a:t>
            </a:r>
            <a:r>
              <a:rPr lang="zh-CN" altLang="zh-CN" dirty="0" smtClean="0"/>
              <a:t>孔深</a:t>
            </a:r>
            <a:r>
              <a:rPr lang="en-US" altLang="zh-CN" dirty="0" smtClean="0"/>
              <a:t>-</a:t>
            </a:r>
            <a:r>
              <a:rPr lang="zh-CN" altLang="zh-CN" dirty="0" smtClean="0"/>
              <a:t>桩长，孔深为自然地面至设计桩底深度</a:t>
            </a:r>
            <a:endParaRPr lang="en-US" altLang="zh-CN" dirty="0" smtClean="0"/>
          </a:p>
          <a:p>
            <a:r>
              <a:rPr lang="zh-CN" altLang="zh-CN" dirty="0" smtClean="0"/>
              <a:t>⑶分层注浆、压密注浆按设计深度以米计。注浆工程量按以下方式计算：设计图纸注明加固土体体积的，按注明的加固体积计算；设计图纸按布点形式图示土体加固范围的，则按两孔间距的一半作为扩散半径，以布点连线各加扩散半径，形成计算平面计算注浆体积；如果设计注浆点在钻孔灌注桩间，按两注浆孔距的一半作为每孔的扩散半径，以此圆柱体积计算。</a:t>
            </a:r>
          </a:p>
          <a:p>
            <a:r>
              <a:rPr lang="zh-CN" altLang="zh-CN" dirty="0" smtClean="0"/>
              <a:t>⑷深层搅拌桩用浆量定额数量对于图纸要求不同时还需进行用浆量计算</a:t>
            </a:r>
            <a:endParaRPr lang="zh-CN" altLang="zh-CN" dirty="0"/>
          </a:p>
        </p:txBody>
      </p:sp>
      <p:sp>
        <p:nvSpPr>
          <p:cNvPr id="2" name="标题 1"/>
          <p:cNvSpPr>
            <a:spLocks noGrp="1"/>
          </p:cNvSpPr>
          <p:nvPr>
            <p:ph type="title"/>
          </p:nvPr>
        </p:nvSpPr>
        <p:spPr/>
        <p:txBody>
          <a:bodyPr>
            <a:normAutofit fontScale="90000"/>
          </a:bodyPr>
          <a:lstStyle/>
          <a:p>
            <a:r>
              <a:rPr lang="zh-CN" altLang="en-US" dirty="0" smtClean="0"/>
              <a:t>工程量清单与定额的关联</a:t>
            </a:r>
            <a:r>
              <a:rPr lang="en-US" altLang="zh-CN" dirty="0" smtClean="0"/>
              <a:t/>
            </a:r>
            <a:br>
              <a:rPr lang="en-US" altLang="zh-CN" dirty="0" smtClean="0"/>
            </a:br>
            <a:r>
              <a:rPr lang="zh-CN" altLang="zh-CN" sz="3100" dirty="0" smtClean="0">
                <a:solidFill>
                  <a:srgbClr val="FF0000"/>
                </a:solidFill>
              </a:rPr>
              <a:t>二、计算规则的区别</a:t>
            </a:r>
            <a:endParaRPr lang="zh-CN" altLang="en-US" dirty="0">
              <a:solidFill>
                <a:srgbClr val="FF0000"/>
              </a:solidFill>
            </a:endParaRPr>
          </a:p>
        </p:txBody>
      </p:sp>
    </p:spTree>
  </p:cSld>
  <p:clrMapOvr>
    <a:masterClrMapping/>
  </p:clrMapOvr>
  <p:transition>
    <p:pull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92500" lnSpcReduction="10000"/>
          </a:bodyPr>
          <a:lstStyle/>
          <a:p>
            <a:r>
              <a:rPr lang="en-US" altLang="zh-CN" dirty="0" smtClean="0"/>
              <a:t>3</a:t>
            </a:r>
            <a:r>
              <a:rPr lang="zh-CN" altLang="zh-CN" dirty="0" smtClean="0"/>
              <a:t>、基坑及边坡支护：按设计图示尺寸按体积、面积、或米计算。</a:t>
            </a:r>
          </a:p>
          <a:p>
            <a:r>
              <a:rPr lang="zh-CN" altLang="zh-CN" dirty="0" smtClean="0"/>
              <a:t>注：⑴需注明地层情况、截面尺寸、支护类型、深度、长度、所用材料、有的清单如土钉 还需注明施工工艺等信息</a:t>
            </a:r>
          </a:p>
          <a:p>
            <a:r>
              <a:rPr lang="zh-CN" altLang="zh-CN" dirty="0" smtClean="0"/>
              <a:t>⑵基坑与边坡的检测、变形监测等单独计算，不在清单项目中。定额中也不包括此项内容。</a:t>
            </a:r>
          </a:p>
          <a:p>
            <a:r>
              <a:rPr lang="zh-CN" altLang="zh-CN" dirty="0" smtClean="0"/>
              <a:t>⑶挡土墙计算时，定额按垂直高度</a:t>
            </a:r>
            <a:r>
              <a:rPr lang="en-US" altLang="zh-CN" dirty="0" smtClean="0"/>
              <a:t>3.6</a:t>
            </a:r>
            <a:r>
              <a:rPr lang="zh-CN" altLang="zh-CN" dirty="0" smtClean="0"/>
              <a:t>米编制，如果超过此高度还需计算超高费用。清单计算时则不用考虑高度问题。</a:t>
            </a:r>
          </a:p>
          <a:p>
            <a:r>
              <a:rPr lang="zh-CN" altLang="zh-CN" dirty="0" smtClean="0"/>
              <a:t>⑷锚杆及锚索制作、安装 按设计图示主材（钢筋、钢绞线）重量计算，不包括附件重量</a:t>
            </a:r>
            <a:endParaRPr lang="zh-CN" altLang="zh-CN" dirty="0"/>
          </a:p>
        </p:txBody>
      </p:sp>
      <p:sp>
        <p:nvSpPr>
          <p:cNvPr id="2" name="标题 1"/>
          <p:cNvSpPr>
            <a:spLocks noGrp="1"/>
          </p:cNvSpPr>
          <p:nvPr>
            <p:ph type="title"/>
          </p:nvPr>
        </p:nvSpPr>
        <p:spPr/>
        <p:txBody>
          <a:bodyPr>
            <a:normAutofit fontScale="90000"/>
          </a:bodyPr>
          <a:lstStyle/>
          <a:p>
            <a:r>
              <a:rPr lang="zh-CN" altLang="en-US" dirty="0" smtClean="0"/>
              <a:t>工程量清单与定额的关联</a:t>
            </a:r>
            <a:r>
              <a:rPr lang="en-US" altLang="zh-CN" dirty="0" smtClean="0"/>
              <a:t/>
            </a:r>
            <a:br>
              <a:rPr lang="en-US" altLang="zh-CN" dirty="0" smtClean="0"/>
            </a:br>
            <a:r>
              <a:rPr lang="zh-CN" altLang="zh-CN" sz="3100" dirty="0" smtClean="0">
                <a:solidFill>
                  <a:srgbClr val="FF0000"/>
                </a:solidFill>
              </a:rPr>
              <a:t>二、计算规则的区别</a:t>
            </a:r>
            <a:endParaRPr lang="zh-CN" altLang="en-US" dirty="0">
              <a:solidFill>
                <a:srgbClr val="FF0000"/>
              </a:solidFill>
            </a:endParaRPr>
          </a:p>
        </p:txBody>
      </p:sp>
    </p:spTree>
  </p:cSld>
  <p:clrMapOvr>
    <a:masterClrMapping/>
  </p:clrMapOvr>
  <p:transition>
    <p:pull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lnSpcReduction="10000"/>
          </a:bodyPr>
          <a:lstStyle/>
          <a:p>
            <a:r>
              <a:rPr lang="en-US" altLang="zh-CN" dirty="0" smtClean="0"/>
              <a:t>4</a:t>
            </a:r>
            <a:r>
              <a:rPr lang="zh-CN" altLang="zh-CN" dirty="0" smtClean="0"/>
              <a:t>、桩基工程：工程量清单按设计图示根或桩长或设计截面乘以桩长以体积计算。定额工程量还需计算钢护筒、桩头、灌注混凝土、泥浆、钻渣、钻孔平台、垫层、送桩、接桩等项目</a:t>
            </a:r>
          </a:p>
          <a:p>
            <a:r>
              <a:rPr lang="zh-CN" altLang="zh-CN" dirty="0" smtClean="0"/>
              <a:t>注：⑴桩基检测费用不在清单项目中也不在定额项目中。</a:t>
            </a:r>
          </a:p>
          <a:p>
            <a:r>
              <a:rPr lang="zh-CN" altLang="zh-CN" dirty="0" smtClean="0"/>
              <a:t>⑵定额工程量计算时：送桩需按送桩长度分别计算</a:t>
            </a:r>
          </a:p>
          <a:p>
            <a:r>
              <a:rPr lang="zh-CN" altLang="zh-CN" dirty="0" smtClean="0"/>
              <a:t>⑶清单工程量中孔深为自然地面至设计桩底的长度，而定额中孔深指护筒顶至桩底深度。</a:t>
            </a:r>
          </a:p>
          <a:p>
            <a:r>
              <a:rPr lang="zh-CN" altLang="zh-CN" dirty="0" smtClean="0"/>
              <a:t>⑷定额工程量计算：灌注桩水下混凝土工程量按设计桩长</a:t>
            </a:r>
            <a:r>
              <a:rPr lang="en-US" altLang="zh-CN" dirty="0" smtClean="0"/>
              <a:t>+1.m</a:t>
            </a:r>
            <a:r>
              <a:rPr lang="zh-CN" altLang="zh-CN" dirty="0" smtClean="0"/>
              <a:t>计算体积</a:t>
            </a:r>
            <a:endParaRPr lang="zh-CN" altLang="zh-CN" dirty="0"/>
          </a:p>
        </p:txBody>
      </p:sp>
      <p:sp>
        <p:nvSpPr>
          <p:cNvPr id="2" name="标题 1"/>
          <p:cNvSpPr>
            <a:spLocks noGrp="1"/>
          </p:cNvSpPr>
          <p:nvPr>
            <p:ph type="title"/>
          </p:nvPr>
        </p:nvSpPr>
        <p:spPr/>
        <p:txBody>
          <a:bodyPr>
            <a:normAutofit fontScale="90000"/>
          </a:bodyPr>
          <a:lstStyle/>
          <a:p>
            <a:r>
              <a:rPr lang="zh-CN" altLang="en-US" dirty="0" smtClean="0"/>
              <a:t>工程量清单与定额的关联</a:t>
            </a:r>
            <a:r>
              <a:rPr lang="en-US" altLang="zh-CN" dirty="0" smtClean="0"/>
              <a:t/>
            </a:r>
            <a:br>
              <a:rPr lang="en-US" altLang="zh-CN" dirty="0" smtClean="0"/>
            </a:br>
            <a:r>
              <a:rPr lang="zh-CN" altLang="zh-CN" sz="3100" dirty="0" smtClean="0">
                <a:solidFill>
                  <a:srgbClr val="FF0000"/>
                </a:solidFill>
              </a:rPr>
              <a:t>二、计算规则的区别</a:t>
            </a:r>
            <a:endParaRPr lang="zh-CN" altLang="en-US" dirty="0">
              <a:solidFill>
                <a:srgbClr val="FF0000"/>
              </a:solidFill>
            </a:endParaRPr>
          </a:p>
        </p:txBody>
      </p:sp>
    </p:spTree>
  </p:cSld>
  <p:clrMapOvr>
    <a:masterClrMapping/>
  </p:clrMapOvr>
  <p:transition>
    <p:pull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cstate="print">
            <a:lum bright="70000" contrast="-70000"/>
          </a:blip>
          <a:stretch>
            <a:fillRect/>
          </a:stretch>
        </a:blipFill>
        <a:effectLst/>
      </p:bgPr>
    </p:bg>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dirty="0" smtClean="0"/>
              <a:t>5</a:t>
            </a:r>
            <a:r>
              <a:rPr lang="zh-CN" altLang="zh-CN" dirty="0" smtClean="0"/>
              <a:t>、现浇、预制砼及砌筑、钢筋工程，清单工程量与定额工程量计算的计算规则相同：按设计图示尺寸计算。</a:t>
            </a:r>
          </a:p>
          <a:p>
            <a:r>
              <a:rPr lang="zh-CN" altLang="zh-CN" dirty="0" smtClean="0"/>
              <a:t>注：⑴钢筋计算：现浇构件中伸出构件的锚固钢筋等应并入工程量内，除规范或设计标明的搭接外，其他施工搭接不计算工程量。同时定额中明确：钢筋接头按个进行计算时，需扣除规范要求的钢筋绑扎搭接最小长度的钢筋消耗量。</a:t>
            </a:r>
          </a:p>
          <a:p>
            <a:endParaRPr lang="zh-CN" altLang="en-US" dirty="0"/>
          </a:p>
        </p:txBody>
      </p:sp>
      <p:sp>
        <p:nvSpPr>
          <p:cNvPr id="2" name="标题 1"/>
          <p:cNvSpPr>
            <a:spLocks noGrp="1"/>
          </p:cNvSpPr>
          <p:nvPr>
            <p:ph type="title"/>
          </p:nvPr>
        </p:nvSpPr>
        <p:spPr/>
        <p:txBody>
          <a:bodyPr>
            <a:normAutofit fontScale="90000"/>
          </a:bodyPr>
          <a:lstStyle/>
          <a:p>
            <a:r>
              <a:rPr lang="zh-CN" altLang="en-US" dirty="0" smtClean="0"/>
              <a:t>工程量清单与定额的关联</a:t>
            </a:r>
            <a:r>
              <a:rPr lang="en-US" altLang="zh-CN" dirty="0" smtClean="0"/>
              <a:t/>
            </a:r>
            <a:br>
              <a:rPr lang="en-US" altLang="zh-CN" dirty="0" smtClean="0"/>
            </a:br>
            <a:r>
              <a:rPr lang="zh-CN" altLang="zh-CN" sz="3100" dirty="0" smtClean="0">
                <a:solidFill>
                  <a:srgbClr val="FF0000"/>
                </a:solidFill>
              </a:rPr>
              <a:t>二、计算规则的区别</a:t>
            </a:r>
            <a:endParaRPr lang="zh-CN" altLang="en-US" dirty="0">
              <a:solidFill>
                <a:srgbClr val="FF0000"/>
              </a:solidFill>
            </a:endParaRPr>
          </a:p>
        </p:txBody>
      </p:sp>
    </p:spTree>
  </p:cSld>
  <p:clrMapOvr>
    <a:masterClrMapping/>
  </p:clrMapOvr>
  <p:transition>
    <p:pull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lnSpcReduction="10000"/>
          </a:bodyPr>
          <a:lstStyle/>
          <a:p>
            <a:r>
              <a:rPr lang="zh-CN" altLang="zh-CN" dirty="0" smtClean="0"/>
              <a:t>⑵清单规范：现浇构件中固定位置的支撑钢筋、双层钢筋用的铁马在计算时单独计算，结算时按现场签证数量计算。</a:t>
            </a:r>
          </a:p>
          <a:p>
            <a:r>
              <a:rPr lang="zh-CN" altLang="zh-CN" dirty="0" smtClean="0"/>
              <a:t>⑶混凝土工程量计算不扣除构件内钢筋、螺栓、预埋铁件、张拉孔道、单个面积≤</a:t>
            </a:r>
            <a:r>
              <a:rPr lang="en-US" altLang="zh-CN" dirty="0" smtClean="0"/>
              <a:t>0.3m2</a:t>
            </a:r>
            <a:r>
              <a:rPr lang="zh-CN" altLang="zh-CN" dirty="0" smtClean="0"/>
              <a:t>的孔洞年所占体积，洞侧模板面积亦不增加。清单规范明确：混凝土中应扣除劲性钢骨架所占体积。</a:t>
            </a:r>
          </a:p>
          <a:p>
            <a:r>
              <a:rPr lang="zh-CN" altLang="zh-CN" dirty="0" smtClean="0"/>
              <a:t>⑷钢结构重量计算时不扣除孔眼质量、切边，同时焊条、铆钉、螺栓、焊缝等重量不增加。即只计算主材重量，不规则或多边形钢板以其外接矩形面积计算。</a:t>
            </a:r>
            <a:endParaRPr lang="zh-CN" altLang="en-US" dirty="0"/>
          </a:p>
        </p:txBody>
      </p:sp>
      <p:sp>
        <p:nvSpPr>
          <p:cNvPr id="2" name="标题 1"/>
          <p:cNvSpPr>
            <a:spLocks noGrp="1"/>
          </p:cNvSpPr>
          <p:nvPr>
            <p:ph type="title"/>
          </p:nvPr>
        </p:nvSpPr>
        <p:spPr/>
        <p:txBody>
          <a:bodyPr>
            <a:normAutofit fontScale="90000"/>
          </a:bodyPr>
          <a:lstStyle/>
          <a:p>
            <a:r>
              <a:rPr lang="zh-CN" altLang="en-US" dirty="0" smtClean="0"/>
              <a:t>工程量清单与定额的关联</a:t>
            </a:r>
            <a:r>
              <a:rPr lang="en-US" altLang="zh-CN" dirty="0" smtClean="0"/>
              <a:t/>
            </a:r>
            <a:br>
              <a:rPr lang="en-US" altLang="zh-CN" dirty="0" smtClean="0"/>
            </a:br>
            <a:r>
              <a:rPr lang="zh-CN" altLang="zh-CN" sz="3100" dirty="0" smtClean="0">
                <a:solidFill>
                  <a:srgbClr val="FF0000"/>
                </a:solidFill>
              </a:rPr>
              <a:t>二、计算规则的区别</a:t>
            </a:r>
            <a:endParaRPr lang="zh-CN" altLang="en-US" dirty="0">
              <a:solidFill>
                <a:srgbClr val="FF0000"/>
              </a:solidFill>
            </a:endParaRPr>
          </a:p>
        </p:txBody>
      </p:sp>
    </p:spTree>
  </p:cSld>
  <p:clrMapOvr>
    <a:masterClrMapping/>
  </p:clrMapOvr>
  <p:transition>
    <p:pull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bg>
      <p:bgPr>
        <a:blipFill>
          <a:blip r:embed="rId2" cstate="print">
            <a:duotone>
              <a:schemeClr val="bg2">
                <a:shade val="45000"/>
                <a:satMod val="135000"/>
              </a:schemeClr>
              <a:prstClr val="white"/>
            </a:duotone>
          </a:blip>
          <a:stretch>
            <a:fillRect/>
          </a:stretch>
        </a:blipFill>
        <a:effectLst/>
      </p:bgPr>
    </p:bg>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77500" lnSpcReduction="20000"/>
          </a:bodyPr>
          <a:lstStyle/>
          <a:p>
            <a:r>
              <a:rPr lang="en-US" altLang="zh-CN" dirty="0" smtClean="0"/>
              <a:t>6</a:t>
            </a:r>
            <a:r>
              <a:rPr lang="zh-CN" altLang="zh-CN" dirty="0" smtClean="0"/>
              <a:t>、高架桥其他措施项目：清单工程项目已包括，但是定额工程量需单独计算</a:t>
            </a:r>
          </a:p>
          <a:p>
            <a:r>
              <a:rPr lang="zh-CN" altLang="zh-CN" dirty="0" smtClean="0"/>
              <a:t>⑴桥梁打桩工作平台面积计算：</a:t>
            </a:r>
          </a:p>
          <a:p>
            <a:r>
              <a:rPr lang="zh-CN" altLang="zh-CN" dirty="0" smtClean="0"/>
              <a:t>①桥梁打桩：</a:t>
            </a:r>
            <a:r>
              <a:rPr lang="en-US" altLang="zh-CN" dirty="0" smtClean="0"/>
              <a:t>F=N</a:t>
            </a:r>
            <a:r>
              <a:rPr lang="en-US" altLang="zh-CN" baseline="-25000" dirty="0" smtClean="0"/>
              <a:t>1</a:t>
            </a:r>
            <a:r>
              <a:rPr lang="en-US" altLang="zh-CN" dirty="0" smtClean="0"/>
              <a:t>*F</a:t>
            </a:r>
            <a:r>
              <a:rPr lang="en-US" altLang="zh-CN" baseline="-25000" dirty="0" smtClean="0"/>
              <a:t>1</a:t>
            </a:r>
            <a:r>
              <a:rPr lang="en-US" altLang="zh-CN" dirty="0" smtClean="0"/>
              <a:t>+N</a:t>
            </a:r>
            <a:r>
              <a:rPr lang="en-US" altLang="zh-CN" baseline="-25000" dirty="0" smtClean="0"/>
              <a:t>2</a:t>
            </a:r>
            <a:r>
              <a:rPr lang="en-US" altLang="zh-CN" dirty="0" smtClean="0"/>
              <a:t>*F</a:t>
            </a:r>
            <a:r>
              <a:rPr lang="en-US" altLang="zh-CN" baseline="-25000" dirty="0" smtClean="0"/>
              <a:t>2</a:t>
            </a:r>
            <a:r>
              <a:rPr lang="zh-CN" altLang="zh-CN" dirty="0" smtClean="0"/>
              <a:t>每座桥台（墩）</a:t>
            </a:r>
            <a:r>
              <a:rPr lang="en-US" altLang="zh-CN" dirty="0" smtClean="0"/>
              <a:t>F</a:t>
            </a:r>
            <a:r>
              <a:rPr lang="en-US" altLang="zh-CN" baseline="-25000" dirty="0" smtClean="0"/>
              <a:t>1</a:t>
            </a:r>
            <a:r>
              <a:rPr lang="en-US" altLang="zh-CN" dirty="0" smtClean="0"/>
              <a:t>=</a:t>
            </a:r>
            <a:r>
              <a:rPr lang="zh-CN" altLang="zh-CN" dirty="0" smtClean="0"/>
              <a:t>（</a:t>
            </a:r>
            <a:r>
              <a:rPr lang="en-US" altLang="zh-CN" dirty="0" smtClean="0"/>
              <a:t>5.5+2.5+A</a:t>
            </a:r>
            <a:r>
              <a:rPr lang="zh-CN" altLang="zh-CN" dirty="0" smtClean="0"/>
              <a:t>）</a:t>
            </a:r>
            <a:r>
              <a:rPr lang="en-US" altLang="zh-CN" dirty="0" smtClean="0"/>
              <a:t>*</a:t>
            </a:r>
            <a:r>
              <a:rPr lang="zh-CN" altLang="zh-CN" dirty="0" smtClean="0"/>
              <a:t>（</a:t>
            </a:r>
            <a:r>
              <a:rPr lang="en-US" altLang="zh-CN" dirty="0" smtClean="0"/>
              <a:t>6.5+D</a:t>
            </a:r>
            <a:r>
              <a:rPr lang="zh-CN" altLang="zh-CN" dirty="0" smtClean="0"/>
              <a:t>）</a:t>
            </a:r>
          </a:p>
          <a:p>
            <a:r>
              <a:rPr lang="zh-CN" altLang="zh-CN" dirty="0" smtClean="0"/>
              <a:t>每条通道平台面积：</a:t>
            </a:r>
            <a:r>
              <a:rPr lang="en-US" altLang="zh-CN" dirty="0" smtClean="0"/>
              <a:t>F</a:t>
            </a:r>
            <a:r>
              <a:rPr lang="en-US" altLang="zh-CN" baseline="-25000" dirty="0" smtClean="0"/>
              <a:t>2</a:t>
            </a:r>
            <a:r>
              <a:rPr lang="en-US" altLang="zh-CN" dirty="0" smtClean="0"/>
              <a:t>=6.5*</a:t>
            </a:r>
            <a:r>
              <a:rPr lang="zh-CN" altLang="zh-CN" dirty="0" smtClean="0"/>
              <a:t>（</a:t>
            </a:r>
            <a:r>
              <a:rPr lang="en-US" altLang="zh-CN" dirty="0" smtClean="0"/>
              <a:t>L-6.5-D</a:t>
            </a:r>
            <a:r>
              <a:rPr lang="zh-CN" altLang="zh-CN" dirty="0" smtClean="0"/>
              <a:t>）</a:t>
            </a:r>
          </a:p>
          <a:p>
            <a:r>
              <a:rPr lang="zh-CN" altLang="zh-CN" dirty="0" smtClean="0"/>
              <a:t>②钻孔灌注桩：</a:t>
            </a:r>
            <a:r>
              <a:rPr lang="en-US" altLang="zh-CN" dirty="0" smtClean="0"/>
              <a:t>F= N</a:t>
            </a:r>
            <a:r>
              <a:rPr lang="en-US" altLang="zh-CN" baseline="-25000" dirty="0" smtClean="0"/>
              <a:t>1</a:t>
            </a:r>
            <a:r>
              <a:rPr lang="en-US" altLang="zh-CN" dirty="0" smtClean="0"/>
              <a:t>*F</a:t>
            </a:r>
            <a:r>
              <a:rPr lang="en-US" altLang="zh-CN" baseline="-25000" dirty="0" smtClean="0"/>
              <a:t>1</a:t>
            </a:r>
            <a:r>
              <a:rPr lang="en-US" altLang="zh-CN" dirty="0" smtClean="0"/>
              <a:t>+N</a:t>
            </a:r>
            <a:r>
              <a:rPr lang="en-US" altLang="zh-CN" baseline="-25000" dirty="0" smtClean="0"/>
              <a:t>2</a:t>
            </a:r>
            <a:r>
              <a:rPr lang="en-US" altLang="zh-CN" dirty="0" smtClean="0"/>
              <a:t>*F</a:t>
            </a:r>
            <a:r>
              <a:rPr lang="en-US" altLang="zh-CN" baseline="-25000" dirty="0" smtClean="0"/>
              <a:t>2</a:t>
            </a:r>
            <a:r>
              <a:rPr lang="zh-CN" altLang="zh-CN" dirty="0" smtClean="0"/>
              <a:t>每座桥台（墩）</a:t>
            </a:r>
            <a:r>
              <a:rPr lang="en-US" altLang="zh-CN" dirty="0" smtClean="0"/>
              <a:t>F</a:t>
            </a:r>
            <a:r>
              <a:rPr lang="en-US" altLang="zh-CN" baseline="-25000" dirty="0" smtClean="0"/>
              <a:t>1</a:t>
            </a:r>
            <a:r>
              <a:rPr lang="en-US" altLang="zh-CN" dirty="0" smtClean="0"/>
              <a:t>=</a:t>
            </a:r>
            <a:r>
              <a:rPr lang="zh-CN" altLang="zh-CN" dirty="0" smtClean="0"/>
              <a:t>（</a:t>
            </a:r>
            <a:r>
              <a:rPr lang="en-US" altLang="zh-CN" dirty="0" smtClean="0"/>
              <a:t>6.5+A</a:t>
            </a:r>
            <a:r>
              <a:rPr lang="zh-CN" altLang="zh-CN" dirty="0" smtClean="0"/>
              <a:t>）</a:t>
            </a:r>
            <a:r>
              <a:rPr lang="en-US" altLang="zh-CN" dirty="0" smtClean="0"/>
              <a:t>*</a:t>
            </a:r>
            <a:r>
              <a:rPr lang="zh-CN" altLang="zh-CN" dirty="0" smtClean="0"/>
              <a:t>（</a:t>
            </a:r>
            <a:r>
              <a:rPr lang="en-US" altLang="zh-CN" dirty="0" smtClean="0"/>
              <a:t>6.5+D</a:t>
            </a:r>
            <a:r>
              <a:rPr lang="zh-CN" altLang="zh-CN" dirty="0" smtClean="0"/>
              <a:t>）</a:t>
            </a:r>
          </a:p>
          <a:p>
            <a:r>
              <a:rPr lang="zh-CN" altLang="zh-CN" dirty="0" smtClean="0"/>
              <a:t>每条通道：</a:t>
            </a:r>
            <a:r>
              <a:rPr lang="en-US" altLang="zh-CN" dirty="0" smtClean="0"/>
              <a:t>F</a:t>
            </a:r>
            <a:r>
              <a:rPr lang="en-US" altLang="zh-CN" baseline="-25000" dirty="0" smtClean="0"/>
              <a:t>2</a:t>
            </a:r>
            <a:r>
              <a:rPr lang="en-US" altLang="zh-CN" dirty="0" smtClean="0"/>
              <a:t>=6.5*</a:t>
            </a:r>
            <a:r>
              <a:rPr lang="zh-CN" altLang="zh-CN" dirty="0" smtClean="0"/>
              <a:t>（</a:t>
            </a:r>
            <a:r>
              <a:rPr lang="en-US" altLang="zh-CN" dirty="0" smtClean="0"/>
              <a:t>L-6.5-D</a:t>
            </a:r>
            <a:r>
              <a:rPr lang="zh-CN" altLang="zh-CN" dirty="0" smtClean="0"/>
              <a:t>）</a:t>
            </a:r>
          </a:p>
          <a:p>
            <a:r>
              <a:rPr lang="en-US" altLang="zh-CN" dirty="0" smtClean="0"/>
              <a:t>F---</a:t>
            </a:r>
            <a:r>
              <a:rPr lang="zh-CN" altLang="zh-CN" dirty="0" smtClean="0"/>
              <a:t>工作平台面积；</a:t>
            </a:r>
            <a:r>
              <a:rPr lang="en-US" altLang="zh-CN" dirty="0" smtClean="0"/>
              <a:t>F</a:t>
            </a:r>
            <a:r>
              <a:rPr lang="en-US" altLang="zh-CN" baseline="-25000" dirty="0" smtClean="0"/>
              <a:t>1</a:t>
            </a:r>
            <a:r>
              <a:rPr lang="en-US" altLang="zh-CN" dirty="0" smtClean="0"/>
              <a:t>—</a:t>
            </a:r>
            <a:r>
              <a:rPr lang="zh-CN" altLang="zh-CN" dirty="0" smtClean="0"/>
              <a:t>每座桥台或桥墩工作平台面积；</a:t>
            </a:r>
            <a:r>
              <a:rPr lang="en-US" altLang="zh-CN" dirty="0" smtClean="0"/>
              <a:t>F</a:t>
            </a:r>
            <a:r>
              <a:rPr lang="en-US" altLang="zh-CN" baseline="-25000" dirty="0" smtClean="0"/>
              <a:t>2</a:t>
            </a:r>
            <a:r>
              <a:rPr lang="en-US" altLang="zh-CN" dirty="0" smtClean="0"/>
              <a:t>—</a:t>
            </a:r>
            <a:r>
              <a:rPr lang="zh-CN" altLang="zh-CN" dirty="0" smtClean="0"/>
              <a:t>桥台至桥墩间或墩与墩间通道工作平台面积；</a:t>
            </a:r>
            <a:r>
              <a:rPr lang="en-US" altLang="zh-CN" dirty="0" smtClean="0"/>
              <a:t>N</a:t>
            </a:r>
            <a:r>
              <a:rPr lang="en-US" altLang="zh-CN" baseline="-25000" dirty="0" smtClean="0"/>
              <a:t>1</a:t>
            </a:r>
            <a:r>
              <a:rPr lang="en-US" altLang="zh-CN" dirty="0" smtClean="0"/>
              <a:t>—</a:t>
            </a:r>
            <a:r>
              <a:rPr lang="zh-CN" altLang="zh-CN" dirty="0" smtClean="0"/>
              <a:t>桥台和墩总数量；</a:t>
            </a:r>
            <a:r>
              <a:rPr lang="en-US" altLang="zh-CN" dirty="0" smtClean="0"/>
              <a:t>N</a:t>
            </a:r>
            <a:r>
              <a:rPr lang="en-US" altLang="zh-CN" baseline="-25000" dirty="0" smtClean="0"/>
              <a:t>2</a:t>
            </a:r>
            <a:r>
              <a:rPr lang="en-US" altLang="zh-CN" dirty="0" smtClean="0"/>
              <a:t>—</a:t>
            </a:r>
            <a:r>
              <a:rPr lang="zh-CN" altLang="zh-CN" dirty="0" smtClean="0"/>
              <a:t>通道总数量</a:t>
            </a:r>
            <a:r>
              <a:rPr lang="en-US" altLang="zh-CN" dirty="0" smtClean="0"/>
              <a:t>;D—</a:t>
            </a:r>
            <a:r>
              <a:rPr lang="zh-CN" altLang="zh-CN" dirty="0" smtClean="0"/>
              <a:t>两排桩之间距离（</a:t>
            </a:r>
            <a:r>
              <a:rPr lang="en-US" altLang="zh-CN" dirty="0" smtClean="0"/>
              <a:t>m</a:t>
            </a:r>
            <a:r>
              <a:rPr lang="zh-CN" altLang="zh-CN" dirty="0" smtClean="0"/>
              <a:t>）</a:t>
            </a:r>
            <a:r>
              <a:rPr lang="en-US" altLang="zh-CN" dirty="0" smtClean="0"/>
              <a:t>; A—</a:t>
            </a:r>
            <a:r>
              <a:rPr lang="zh-CN" altLang="zh-CN" dirty="0" smtClean="0"/>
              <a:t>桥台（墩）每排桩的第一根桩与最后一根桩中心间距离（</a:t>
            </a:r>
            <a:r>
              <a:rPr lang="en-US" altLang="zh-CN" dirty="0" smtClean="0"/>
              <a:t>m</a:t>
            </a:r>
            <a:r>
              <a:rPr lang="zh-CN" altLang="zh-CN" dirty="0" smtClean="0"/>
              <a:t>）</a:t>
            </a:r>
            <a:r>
              <a:rPr lang="en-US" altLang="zh-CN" dirty="0" smtClean="0"/>
              <a:t>;L—</a:t>
            </a:r>
            <a:r>
              <a:rPr lang="zh-CN" altLang="zh-CN" dirty="0" smtClean="0"/>
              <a:t>桥梁跨径或护岸的第一根桩中心之间的距离（</a:t>
            </a:r>
            <a:r>
              <a:rPr lang="en-US" altLang="zh-CN" dirty="0" smtClean="0"/>
              <a:t>m</a:t>
            </a:r>
            <a:r>
              <a:rPr lang="zh-CN" altLang="zh-CN" dirty="0" smtClean="0"/>
              <a:t>）</a:t>
            </a:r>
            <a:endParaRPr lang="zh-CN" altLang="en-US" dirty="0"/>
          </a:p>
        </p:txBody>
      </p:sp>
      <p:sp>
        <p:nvSpPr>
          <p:cNvPr id="2" name="标题 1"/>
          <p:cNvSpPr>
            <a:spLocks noGrp="1"/>
          </p:cNvSpPr>
          <p:nvPr>
            <p:ph type="title"/>
          </p:nvPr>
        </p:nvSpPr>
        <p:spPr/>
        <p:txBody>
          <a:bodyPr>
            <a:normAutofit fontScale="90000"/>
          </a:bodyPr>
          <a:lstStyle/>
          <a:p>
            <a:r>
              <a:rPr lang="zh-CN" altLang="en-US" dirty="0" smtClean="0"/>
              <a:t>工程量清单与定额的关联</a:t>
            </a:r>
            <a:r>
              <a:rPr lang="en-US" altLang="zh-CN" dirty="0" smtClean="0"/>
              <a:t/>
            </a:r>
            <a:br>
              <a:rPr lang="en-US" altLang="zh-CN" dirty="0" smtClean="0"/>
            </a:br>
            <a:r>
              <a:rPr lang="zh-CN" altLang="zh-CN" sz="3100" dirty="0" smtClean="0">
                <a:solidFill>
                  <a:srgbClr val="FF0000"/>
                </a:solidFill>
              </a:rPr>
              <a:t>二、计算规则的区别</a:t>
            </a:r>
            <a:endParaRPr lang="zh-CN" altLang="en-US" dirty="0">
              <a:solidFill>
                <a:srgbClr val="FF0000"/>
              </a:solidFill>
            </a:endParaRPr>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1"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1"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1"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1"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1"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srcRect/>
          <a:stretch>
            <a:fillRect/>
          </a:stretch>
        </p:blipFill>
        <p:spPr bwMode="auto">
          <a:xfrm>
            <a:off x="1547664" y="1340768"/>
            <a:ext cx="7090935" cy="4896544"/>
          </a:xfrm>
          <a:prstGeom prst="rect">
            <a:avLst/>
          </a:prstGeom>
          <a:noFill/>
          <a:ln w="9525">
            <a:noFill/>
            <a:miter lim="800000"/>
            <a:headEnd/>
            <a:tailEnd/>
          </a:ln>
          <a:effectLst>
            <a:outerShdw blurRad="50800" dist="50800" dir="5400000" algn="ctr" rotWithShape="0">
              <a:schemeClr val="bg1"/>
            </a:outerShdw>
          </a:effectLst>
        </p:spPr>
      </p:pic>
      <p:sp>
        <p:nvSpPr>
          <p:cNvPr id="2" name="标题 1"/>
          <p:cNvSpPr>
            <a:spLocks noGrp="1"/>
          </p:cNvSpPr>
          <p:nvPr>
            <p:ph type="title"/>
          </p:nvPr>
        </p:nvSpPr>
        <p:spPr/>
        <p:txBody>
          <a:bodyPr>
            <a:normAutofit fontScale="90000"/>
          </a:bodyPr>
          <a:lstStyle/>
          <a:p>
            <a:r>
              <a:rPr lang="zh-CN" altLang="en-US" dirty="0" smtClean="0"/>
              <a:t>工程量清单与定额的关联</a:t>
            </a:r>
            <a:r>
              <a:rPr lang="en-US" altLang="zh-CN" dirty="0" smtClean="0"/>
              <a:t/>
            </a:r>
            <a:br>
              <a:rPr lang="en-US" altLang="zh-CN" dirty="0" smtClean="0"/>
            </a:br>
            <a:r>
              <a:rPr lang="zh-CN" altLang="zh-CN" sz="3100" dirty="0" smtClean="0">
                <a:solidFill>
                  <a:srgbClr val="FF0000"/>
                </a:solidFill>
              </a:rPr>
              <a:t>二、计算规则的区别</a:t>
            </a:r>
            <a:endParaRPr lang="zh-CN" altLang="en-US" dirty="0">
              <a:solidFill>
                <a:srgbClr val="FF0000"/>
              </a:solidFill>
            </a:endParaRPr>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box(in)">
                                      <p:cBhvr>
                                        <p:cTn id="7" dur="1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normAutofit fontScale="92500"/>
          </a:bodyPr>
          <a:lstStyle/>
          <a:p>
            <a:r>
              <a:rPr lang="zh-CN" altLang="zh-CN" dirty="0" smtClean="0"/>
              <a:t>⑵桥梁支架：①桥梁支架（除防撞护栏悬挑支架按防撞护拦长度计算外）以立方米空间体积计算，水上支架的高度从工作平台顶面起算。②现浇梁、板支架工程量按高度（结构至原地面的纵向平均高度）</a:t>
            </a:r>
            <a:r>
              <a:rPr lang="en-US" altLang="zh-CN" dirty="0" smtClean="0"/>
              <a:t>*</a:t>
            </a:r>
            <a:r>
              <a:rPr lang="zh-CN" altLang="zh-CN" dirty="0" smtClean="0"/>
              <a:t>纵向距离（两盖梁间净距）</a:t>
            </a:r>
            <a:r>
              <a:rPr lang="en-US" altLang="zh-CN" dirty="0" smtClean="0"/>
              <a:t>*</a:t>
            </a:r>
            <a:r>
              <a:rPr lang="zh-CN" altLang="zh-CN" dirty="0" smtClean="0"/>
              <a:t>宽度（桥宽</a:t>
            </a:r>
            <a:r>
              <a:rPr lang="en-US" altLang="zh-CN" dirty="0" smtClean="0"/>
              <a:t>+1.5m</a:t>
            </a:r>
            <a:r>
              <a:rPr lang="zh-CN" altLang="zh-CN" dirty="0" smtClean="0"/>
              <a:t>）③现浇盖梁支架工程量按高度（盖梁底至承台顶面高度）</a:t>
            </a:r>
            <a:r>
              <a:rPr lang="en-US" altLang="zh-CN" dirty="0" smtClean="0"/>
              <a:t>*</a:t>
            </a:r>
            <a:r>
              <a:rPr lang="zh-CN" altLang="zh-CN" dirty="0" smtClean="0"/>
              <a:t>长度（盖梁长</a:t>
            </a:r>
            <a:r>
              <a:rPr lang="en-US" altLang="zh-CN" dirty="0" smtClean="0"/>
              <a:t>+0.9m</a:t>
            </a:r>
            <a:r>
              <a:rPr lang="zh-CN" altLang="zh-CN" dirty="0" smtClean="0"/>
              <a:t>）</a:t>
            </a:r>
            <a:r>
              <a:rPr lang="en-US" altLang="zh-CN" dirty="0" smtClean="0"/>
              <a:t>*</a:t>
            </a:r>
            <a:r>
              <a:rPr lang="zh-CN" altLang="zh-CN" dirty="0" smtClean="0"/>
              <a:t>宽度（盖梁宽</a:t>
            </a:r>
            <a:r>
              <a:rPr lang="en-US" altLang="zh-CN" dirty="0" smtClean="0"/>
              <a:t>+0.9m</a:t>
            </a:r>
            <a:r>
              <a:rPr lang="zh-CN" altLang="zh-CN" dirty="0" smtClean="0"/>
              <a:t>）</a:t>
            </a:r>
            <a:r>
              <a:rPr lang="en-US" altLang="zh-CN" dirty="0" smtClean="0"/>
              <a:t>,</a:t>
            </a:r>
            <a:r>
              <a:rPr lang="zh-CN" altLang="zh-CN" dirty="0" smtClean="0"/>
              <a:t>并扣除立柱所占体积。④满堂钢管支架和装配式钢支架，其使用工程量分别按每立方米</a:t>
            </a:r>
            <a:r>
              <a:rPr lang="en-US" altLang="zh-CN" dirty="0" smtClean="0"/>
              <a:t>50kg</a:t>
            </a:r>
            <a:r>
              <a:rPr lang="zh-CN" altLang="zh-CN" dirty="0" smtClean="0"/>
              <a:t>和</a:t>
            </a:r>
            <a:r>
              <a:rPr lang="en-US" altLang="zh-CN" dirty="0" smtClean="0"/>
              <a:t>125kg</a:t>
            </a:r>
            <a:r>
              <a:rPr lang="zh-CN" altLang="zh-CN" dirty="0" smtClean="0"/>
              <a:t>（含扣件）重量计算，使用天数按施组合同计算。⑤支架预压按其承载的梁体设计重量的</a:t>
            </a:r>
            <a:r>
              <a:rPr lang="en-US" altLang="zh-CN" dirty="0" smtClean="0"/>
              <a:t>1.1</a:t>
            </a:r>
            <a:r>
              <a:rPr lang="zh-CN" altLang="zh-CN" dirty="0" smtClean="0"/>
              <a:t>倍计算</a:t>
            </a:r>
          </a:p>
          <a:p>
            <a:endParaRPr lang="zh-CN" altLang="en-US" dirty="0"/>
          </a:p>
        </p:txBody>
      </p:sp>
      <p:sp>
        <p:nvSpPr>
          <p:cNvPr id="3" name="标题 2"/>
          <p:cNvSpPr>
            <a:spLocks noGrp="1"/>
          </p:cNvSpPr>
          <p:nvPr>
            <p:ph type="title"/>
          </p:nvPr>
        </p:nvSpPr>
        <p:spPr/>
        <p:txBody>
          <a:bodyPr>
            <a:normAutofit fontScale="90000"/>
          </a:bodyPr>
          <a:lstStyle/>
          <a:p>
            <a:r>
              <a:rPr lang="zh-CN" altLang="en-US" dirty="0" smtClean="0"/>
              <a:t>工程量清单与定额的关联</a:t>
            </a:r>
            <a:r>
              <a:rPr lang="en-US" altLang="zh-CN" dirty="0" smtClean="0"/>
              <a:t/>
            </a:r>
            <a:br>
              <a:rPr lang="en-US" altLang="zh-CN" dirty="0" smtClean="0"/>
            </a:br>
            <a:r>
              <a:rPr lang="zh-CN" altLang="zh-CN" sz="3100" dirty="0" smtClean="0">
                <a:solidFill>
                  <a:srgbClr val="FF0000"/>
                </a:solidFill>
              </a:rPr>
              <a:t>二、计算规则的区别</a:t>
            </a:r>
            <a:endParaRPr lang="zh-CN" altLang="en-US" dirty="0">
              <a:solidFill>
                <a:srgbClr val="FF0000"/>
              </a:solidFill>
            </a:endParaRPr>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smtClean="0"/>
              <a:t>7</a:t>
            </a:r>
            <a:r>
              <a:rPr lang="zh-CN" altLang="zh-CN" dirty="0" smtClean="0"/>
              <a:t>、盾构掘进清单工程量以掘进长度计算，定额工程量则按负环段、始发段、正常段、到达段分别计算。衬砌压浆清单工程量以管片外径和盾构壳体最大外径所形成的充填体积计算，定额工程量则为根据盾尾间隙所压的浆液量由施工组织设计确定。</a:t>
            </a:r>
          </a:p>
          <a:p>
            <a:endParaRPr lang="zh-CN" altLang="en-US" dirty="0"/>
          </a:p>
        </p:txBody>
      </p:sp>
      <p:sp>
        <p:nvSpPr>
          <p:cNvPr id="3" name="标题 2"/>
          <p:cNvSpPr>
            <a:spLocks noGrp="1"/>
          </p:cNvSpPr>
          <p:nvPr>
            <p:ph type="title"/>
          </p:nvPr>
        </p:nvSpPr>
        <p:spPr/>
        <p:txBody>
          <a:bodyPr>
            <a:normAutofit fontScale="90000"/>
          </a:bodyPr>
          <a:lstStyle/>
          <a:p>
            <a:r>
              <a:rPr lang="zh-CN" altLang="en-US" dirty="0" smtClean="0"/>
              <a:t>工程量清单与定额的关联</a:t>
            </a:r>
            <a:r>
              <a:rPr lang="en-US" altLang="zh-CN" dirty="0" smtClean="0"/>
              <a:t/>
            </a:r>
            <a:br>
              <a:rPr lang="en-US" altLang="zh-CN" dirty="0" smtClean="0"/>
            </a:br>
            <a:r>
              <a:rPr lang="zh-CN" altLang="zh-CN" sz="3100" dirty="0" smtClean="0">
                <a:solidFill>
                  <a:srgbClr val="FF0000"/>
                </a:solidFill>
              </a:rPr>
              <a:t>二、计算规则的区别</a:t>
            </a:r>
            <a:endParaRPr lang="zh-CN" altLang="en-US" dirty="0">
              <a:solidFill>
                <a:srgbClr val="FF0000"/>
              </a:solidFill>
            </a:endParaRPr>
          </a:p>
        </p:txBody>
      </p:sp>
    </p:spTree>
  </p:cSld>
  <p:clrMapOvr>
    <a:masterClrMapping/>
  </p:clrMapOvr>
  <p:transition>
    <p:pull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lnSpcReduction="10000"/>
          </a:bodyPr>
          <a:lstStyle/>
          <a:p>
            <a:r>
              <a:rPr lang="zh-CN" altLang="zh-CN" dirty="0" smtClean="0"/>
              <a:t>工程量清单计价规范自</a:t>
            </a:r>
            <a:r>
              <a:rPr lang="en-US" altLang="zh-CN" dirty="0" smtClean="0"/>
              <a:t>2003</a:t>
            </a:r>
            <a:r>
              <a:rPr lang="zh-CN" altLang="zh-CN" dirty="0" smtClean="0"/>
              <a:t>年开始实施，经过十来年的发展，已历经</a:t>
            </a:r>
            <a:r>
              <a:rPr lang="en-US" altLang="zh-CN" dirty="0" smtClean="0"/>
              <a:t>2003</a:t>
            </a:r>
            <a:r>
              <a:rPr lang="zh-CN" altLang="zh-CN" dirty="0" smtClean="0"/>
              <a:t>版、</a:t>
            </a:r>
            <a:r>
              <a:rPr lang="en-US" altLang="zh-CN" dirty="0" smtClean="0"/>
              <a:t>2008</a:t>
            </a:r>
            <a:r>
              <a:rPr lang="zh-CN" altLang="zh-CN" dirty="0" smtClean="0"/>
              <a:t>版、</a:t>
            </a:r>
            <a:r>
              <a:rPr lang="en-US" altLang="zh-CN" dirty="0" smtClean="0"/>
              <a:t>2013</a:t>
            </a:r>
            <a:r>
              <a:rPr lang="zh-CN" altLang="zh-CN" dirty="0" smtClean="0"/>
              <a:t>版，前后三版根据实施情况不断完善。工程量清单也由开始的建筑、安装、装饰、市政及园林五个专业逐步增加矿山、</a:t>
            </a:r>
            <a:r>
              <a:rPr lang="zh-CN" altLang="zh-CN" u="sng" dirty="0" smtClean="0"/>
              <a:t>仿古、城市轨道、构筑物、爆破</a:t>
            </a:r>
            <a:r>
              <a:rPr lang="zh-CN" altLang="zh-CN" dirty="0" smtClean="0"/>
              <a:t>等专业，</a:t>
            </a:r>
            <a:r>
              <a:rPr lang="zh-CN" altLang="en-US" dirty="0" smtClean="0"/>
              <a:t>，</a:t>
            </a:r>
            <a:r>
              <a:rPr lang="zh-CN" altLang="zh-CN" dirty="0" smtClean="0"/>
              <a:t>适用范围更广，条文更清晰，内容更全面</a:t>
            </a:r>
            <a:r>
              <a:rPr lang="zh-CN" altLang="en-US" dirty="0" smtClean="0"/>
              <a:t>。</a:t>
            </a:r>
            <a:r>
              <a:rPr lang="zh-CN" altLang="en-US" dirty="0" smtClean="0">
                <a:solidFill>
                  <a:srgbClr val="FF0000"/>
                </a:solidFill>
              </a:rPr>
              <a:t>同时铁路、公路等行业也各自出版了相应的工程量清单</a:t>
            </a:r>
            <a:r>
              <a:rPr lang="zh-CN" altLang="zh-CN" dirty="0" smtClean="0"/>
              <a:t>。定额的发展时间相对更长，自</a:t>
            </a:r>
            <a:r>
              <a:rPr lang="en-US" altLang="zh-CN" dirty="0" smtClean="0"/>
              <a:t>1955</a:t>
            </a:r>
            <a:r>
              <a:rPr lang="zh-CN" altLang="zh-CN" dirty="0" smtClean="0"/>
              <a:t>年开始，它是在劳动水平不断提高，新材料新工艺不断出现中逐步丰富完善的，它主要以生产消耗为基础，更注重科学性时效性。</a:t>
            </a:r>
          </a:p>
          <a:p>
            <a:endParaRPr lang="zh-CN" altLang="en-US" dirty="0"/>
          </a:p>
        </p:txBody>
      </p:sp>
      <p:sp>
        <p:nvSpPr>
          <p:cNvPr id="2" name="标题 1"/>
          <p:cNvSpPr>
            <a:spLocks noGrp="1"/>
          </p:cNvSpPr>
          <p:nvPr>
            <p:ph type="title"/>
          </p:nvPr>
        </p:nvSpPr>
        <p:spPr>
          <a:xfrm>
            <a:off x="457200" y="274638"/>
            <a:ext cx="8229600" cy="850106"/>
          </a:xfrm>
        </p:spPr>
        <p:txBody>
          <a:bodyPr/>
          <a:lstStyle/>
          <a:p>
            <a:r>
              <a:rPr lang="zh-CN" altLang="en-US" dirty="0" smtClean="0"/>
              <a:t>工程量清单与定额的关联</a:t>
            </a:r>
            <a:endParaRPr lang="zh-CN" altLang="en-US" dirty="0"/>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normAutofit lnSpcReduction="10000"/>
          </a:bodyPr>
          <a:lstStyle/>
          <a:p>
            <a:r>
              <a:rPr lang="en-US" altLang="zh-CN" dirty="0" smtClean="0"/>
              <a:t>8</a:t>
            </a:r>
            <a:r>
              <a:rPr lang="zh-CN" altLang="zh-CN" dirty="0" smtClean="0"/>
              <a:t>、地下区间其他项目的工程量计算：清单与定额计算规则相同，按图示尺寸以长度或设计要求的体积、或个数、环数等计算。</a:t>
            </a:r>
          </a:p>
          <a:p>
            <a:r>
              <a:rPr lang="zh-CN" altLang="zh-CN" dirty="0" smtClean="0"/>
              <a:t>注：⑴注浆量计算时可按要求计算，但结算时按现场签证数量计算。</a:t>
            </a:r>
          </a:p>
          <a:p>
            <a:r>
              <a:rPr lang="zh-CN" altLang="zh-CN" dirty="0" smtClean="0"/>
              <a:t>⑵矿山法开挖隧道土石方水平运距是按最远开挖点距工作井</a:t>
            </a:r>
            <a:r>
              <a:rPr lang="en-US" altLang="zh-CN" dirty="0" smtClean="0"/>
              <a:t>800m</a:t>
            </a:r>
            <a:r>
              <a:rPr lang="zh-CN" altLang="zh-CN" dirty="0" smtClean="0"/>
              <a:t>以内考虑的。若最远开挖点距工作井在</a:t>
            </a:r>
            <a:r>
              <a:rPr lang="en-US" altLang="zh-CN" dirty="0" smtClean="0"/>
              <a:t>800-1200m</a:t>
            </a:r>
            <a:r>
              <a:rPr lang="zh-CN" altLang="zh-CN" dirty="0" smtClean="0"/>
              <a:t>以内，超过</a:t>
            </a:r>
            <a:r>
              <a:rPr lang="en-US" altLang="zh-CN" dirty="0" smtClean="0"/>
              <a:t>800m</a:t>
            </a:r>
            <a:r>
              <a:rPr lang="zh-CN" altLang="zh-CN" dirty="0" smtClean="0"/>
              <a:t>部分土石方水平运输机械消耗量</a:t>
            </a:r>
            <a:r>
              <a:rPr lang="en-US" altLang="zh-CN" dirty="0" smtClean="0"/>
              <a:t>*1.15</a:t>
            </a:r>
            <a:r>
              <a:rPr lang="zh-CN" altLang="zh-CN" dirty="0" smtClean="0"/>
              <a:t>；若最远开挖点距工作井在</a:t>
            </a:r>
            <a:r>
              <a:rPr lang="en-US" altLang="zh-CN" dirty="0" smtClean="0"/>
              <a:t>1200m</a:t>
            </a:r>
            <a:r>
              <a:rPr lang="zh-CN" altLang="zh-CN" dirty="0" smtClean="0"/>
              <a:t>以外，超过</a:t>
            </a:r>
            <a:r>
              <a:rPr lang="en-US" altLang="zh-CN" dirty="0" smtClean="0"/>
              <a:t>1200m</a:t>
            </a:r>
            <a:r>
              <a:rPr lang="zh-CN" altLang="zh-CN" dirty="0" smtClean="0"/>
              <a:t>部分土石方水平运输机械消耗量</a:t>
            </a:r>
            <a:r>
              <a:rPr lang="en-US" altLang="zh-CN" dirty="0" smtClean="0"/>
              <a:t>*1.25</a:t>
            </a:r>
            <a:r>
              <a:rPr lang="zh-CN" altLang="zh-CN" dirty="0" smtClean="0"/>
              <a:t>。</a:t>
            </a:r>
            <a:endParaRPr lang="zh-CN" altLang="en-US" dirty="0"/>
          </a:p>
        </p:txBody>
      </p:sp>
      <p:sp>
        <p:nvSpPr>
          <p:cNvPr id="3" name="标题 2"/>
          <p:cNvSpPr>
            <a:spLocks noGrp="1"/>
          </p:cNvSpPr>
          <p:nvPr>
            <p:ph type="title"/>
          </p:nvPr>
        </p:nvSpPr>
        <p:spPr/>
        <p:txBody>
          <a:bodyPr>
            <a:normAutofit fontScale="90000"/>
          </a:bodyPr>
          <a:lstStyle/>
          <a:p>
            <a:r>
              <a:rPr lang="zh-CN" altLang="en-US" dirty="0" smtClean="0"/>
              <a:t>工程量清单与定额的关联</a:t>
            </a:r>
            <a:r>
              <a:rPr lang="en-US" altLang="zh-CN" dirty="0" smtClean="0"/>
              <a:t/>
            </a:r>
            <a:br>
              <a:rPr lang="en-US" altLang="zh-CN" dirty="0" smtClean="0"/>
            </a:br>
            <a:r>
              <a:rPr lang="zh-CN" altLang="zh-CN" sz="3100" dirty="0" smtClean="0">
                <a:solidFill>
                  <a:srgbClr val="FF0000"/>
                </a:solidFill>
              </a:rPr>
              <a:t>二、计算规则的区别</a:t>
            </a:r>
            <a:endParaRPr lang="zh-CN" altLang="en-US" dirty="0">
              <a:solidFill>
                <a:srgbClr val="FF0000"/>
              </a:solidFill>
            </a:endParaRPr>
          </a:p>
        </p:txBody>
      </p:sp>
    </p:spTree>
  </p:cSld>
  <p:clrMapOvr>
    <a:masterClrMapping/>
  </p:clrMapOvr>
  <p:transition>
    <p:pull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smtClean="0"/>
              <a:t>9</a:t>
            </a:r>
            <a:r>
              <a:rPr lang="zh-CN" altLang="zh-CN" dirty="0" smtClean="0"/>
              <a:t>、隧道洞内临时措施项目</a:t>
            </a:r>
            <a:r>
              <a:rPr lang="en-US" altLang="zh-CN" dirty="0" smtClean="0"/>
              <a:t>    </a:t>
            </a:r>
            <a:r>
              <a:rPr lang="zh-CN" altLang="zh-CN" dirty="0" smtClean="0"/>
              <a:t>清单工程量以项计算；定额工程量按以下要求计算：洞内通风按每洞口施工长度减</a:t>
            </a:r>
            <a:r>
              <a:rPr lang="en-US" altLang="zh-CN" dirty="0" smtClean="0"/>
              <a:t>30</a:t>
            </a:r>
            <a:r>
              <a:rPr lang="zh-CN" altLang="zh-CN" dirty="0" smtClean="0"/>
              <a:t>米计算，洞内压风管、水管长度按隧道的施工长度加</a:t>
            </a:r>
            <a:r>
              <a:rPr lang="en-US" altLang="zh-CN" dirty="0" smtClean="0"/>
              <a:t>100</a:t>
            </a:r>
            <a:r>
              <a:rPr lang="zh-CN" altLang="zh-CN" dirty="0" smtClean="0"/>
              <a:t>米计算，洞内照明线路长度按隧道施工长度计，如果需双排照明时按实际双线部分增加，洞内动力线路按隧道施工长度加</a:t>
            </a:r>
            <a:r>
              <a:rPr lang="en-US" altLang="zh-CN" dirty="0" smtClean="0"/>
              <a:t>50</a:t>
            </a:r>
            <a:r>
              <a:rPr lang="zh-CN" altLang="zh-CN" dirty="0" smtClean="0"/>
              <a:t>米计算。洞内轨道按施工组织布置起止点计算，每处道岔按相应轨道折合</a:t>
            </a:r>
            <a:r>
              <a:rPr lang="en-US" altLang="zh-CN" dirty="0" smtClean="0"/>
              <a:t>30</a:t>
            </a:r>
            <a:r>
              <a:rPr lang="zh-CN" altLang="zh-CN" dirty="0" smtClean="0"/>
              <a:t>米计算，如为双线或多线，应按</a:t>
            </a:r>
            <a:r>
              <a:rPr lang="en-US" altLang="zh-CN" dirty="0" smtClean="0"/>
              <a:t>2</a:t>
            </a:r>
            <a:r>
              <a:rPr lang="zh-CN" altLang="zh-CN" dirty="0" smtClean="0"/>
              <a:t>部或多倍计算。</a:t>
            </a:r>
          </a:p>
          <a:p>
            <a:endParaRPr lang="zh-CN" altLang="en-US" dirty="0"/>
          </a:p>
        </p:txBody>
      </p:sp>
      <p:sp>
        <p:nvSpPr>
          <p:cNvPr id="3" name="标题 2"/>
          <p:cNvSpPr>
            <a:spLocks noGrp="1"/>
          </p:cNvSpPr>
          <p:nvPr>
            <p:ph type="title"/>
          </p:nvPr>
        </p:nvSpPr>
        <p:spPr/>
        <p:txBody>
          <a:bodyPr>
            <a:normAutofit fontScale="90000"/>
          </a:bodyPr>
          <a:lstStyle/>
          <a:p>
            <a:r>
              <a:rPr lang="zh-CN" altLang="en-US" dirty="0" smtClean="0"/>
              <a:t>工程量清单与定额的关联</a:t>
            </a:r>
            <a:r>
              <a:rPr lang="en-US" altLang="zh-CN" dirty="0" smtClean="0"/>
              <a:t/>
            </a:r>
            <a:br>
              <a:rPr lang="en-US" altLang="zh-CN" dirty="0" smtClean="0"/>
            </a:br>
            <a:r>
              <a:rPr lang="zh-CN" altLang="zh-CN" sz="3100" dirty="0" smtClean="0">
                <a:solidFill>
                  <a:srgbClr val="FF0000"/>
                </a:solidFill>
              </a:rPr>
              <a:t>二、计算规则的区别</a:t>
            </a:r>
            <a:endParaRPr lang="zh-CN" altLang="en-US" dirty="0">
              <a:solidFill>
                <a:srgbClr val="FF0000"/>
              </a:solidFill>
            </a:endParaRPr>
          </a:p>
        </p:txBody>
      </p:sp>
    </p:spTree>
  </p:cSld>
  <p:clrMapOvr>
    <a:masterClrMapping/>
  </p:clrMapOvr>
  <p:transition>
    <p:pull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normAutofit/>
          </a:bodyPr>
          <a:lstStyle/>
          <a:p>
            <a:r>
              <a:rPr lang="en-US" altLang="zh-CN" dirty="0" smtClean="0"/>
              <a:t>10</a:t>
            </a:r>
            <a:r>
              <a:rPr lang="zh-CN" altLang="zh-CN" dirty="0" smtClean="0"/>
              <a:t>、地下结构项目：混凝土、钢筋、砌筑、防水等，清单与定额工程量计算规则基本相同</a:t>
            </a:r>
          </a:p>
          <a:p>
            <a:r>
              <a:rPr lang="zh-CN" altLang="zh-CN" dirty="0" smtClean="0"/>
              <a:t>注：⑴柱高自柱基上表面至上一层板下表面之间的高度计算。构造柱按设计高度计算，嵌入墙体部分并入柱身。依附柱上牛腿、柱帽，并入柱身</a:t>
            </a:r>
          </a:p>
          <a:p>
            <a:r>
              <a:rPr lang="zh-CN" altLang="zh-CN" dirty="0" smtClean="0"/>
              <a:t>⑵梁柱连接时，梁长算至柱侧面。</a:t>
            </a:r>
            <a:r>
              <a:rPr lang="zh-CN" altLang="zh-CN" u="sng" dirty="0" smtClean="0"/>
              <a:t>清单要求：伸入墙内部分的梁头并入梁体积。定额要求：伸入混凝土墙内部分的梁头并入墙体积，伸入砌体内的并入梁体。</a:t>
            </a:r>
            <a:r>
              <a:rPr lang="zh-CN" altLang="zh-CN" dirty="0" smtClean="0"/>
              <a:t>主梁与次梁连接时，次梁长度算至主梁侧面。梁高自梁底至板底，反梁自板顶至梁顶。</a:t>
            </a:r>
          </a:p>
          <a:p>
            <a:endParaRPr lang="zh-CN" altLang="en-US" dirty="0"/>
          </a:p>
        </p:txBody>
      </p:sp>
      <p:sp>
        <p:nvSpPr>
          <p:cNvPr id="3" name="标题 2"/>
          <p:cNvSpPr>
            <a:spLocks noGrp="1"/>
          </p:cNvSpPr>
          <p:nvPr>
            <p:ph type="title"/>
          </p:nvPr>
        </p:nvSpPr>
        <p:spPr/>
        <p:txBody>
          <a:bodyPr>
            <a:normAutofit fontScale="90000"/>
          </a:bodyPr>
          <a:lstStyle/>
          <a:p>
            <a:r>
              <a:rPr lang="zh-CN" altLang="en-US" dirty="0" smtClean="0"/>
              <a:t>工程量清单与定额的关联</a:t>
            </a:r>
            <a:r>
              <a:rPr lang="en-US" altLang="zh-CN" dirty="0" smtClean="0"/>
              <a:t/>
            </a:r>
            <a:br>
              <a:rPr lang="en-US" altLang="zh-CN" dirty="0" smtClean="0"/>
            </a:br>
            <a:r>
              <a:rPr lang="zh-CN" altLang="zh-CN" sz="3100" dirty="0" smtClean="0">
                <a:solidFill>
                  <a:srgbClr val="FF0000"/>
                </a:solidFill>
              </a:rPr>
              <a:t>二、计算规则的区别</a:t>
            </a:r>
            <a:endParaRPr lang="zh-CN" altLang="en-US" dirty="0">
              <a:solidFill>
                <a:srgbClr val="FF0000"/>
              </a:solidFill>
            </a:endParaRPr>
          </a:p>
        </p:txBody>
      </p:sp>
    </p:spTree>
  </p:cSld>
  <p:clrMapOvr>
    <a:masterClrMapping/>
  </p:clrMapOvr>
  <p:transition>
    <p:pull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normAutofit fontScale="92500"/>
          </a:bodyPr>
          <a:lstStyle/>
          <a:p>
            <a:r>
              <a:rPr lang="zh-CN" altLang="zh-CN" dirty="0" smtClean="0"/>
              <a:t>⑶墙体扣除门窗洞口及面积</a:t>
            </a:r>
            <a:r>
              <a:rPr lang="en-US" altLang="zh-CN" dirty="0" smtClean="0"/>
              <a:t>&gt;0.3m2</a:t>
            </a:r>
            <a:r>
              <a:rPr lang="zh-CN" altLang="zh-CN" dirty="0" smtClean="0"/>
              <a:t>的孔洞所占体积。墙垛。暗柱、暗梁及突出部分并入墙体。板与墙相叠加部分按墙计算。</a:t>
            </a:r>
            <a:r>
              <a:rPr lang="zh-CN" altLang="zh-CN" u="sng" dirty="0" smtClean="0"/>
              <a:t>清单规定：柱或梁与墙相叠加部分，分别按柱或梁计算。</a:t>
            </a:r>
            <a:endParaRPr lang="zh-CN" altLang="zh-CN" dirty="0" smtClean="0"/>
          </a:p>
          <a:p>
            <a:r>
              <a:rPr lang="zh-CN" altLang="zh-CN" dirty="0" smtClean="0"/>
              <a:t>⑷板按图示体积计算。清单规定：靠墙的梗斜混凝土体积并入墙体积，不靠墙的的梗斜并入相邻顶板或底板</a:t>
            </a:r>
          </a:p>
          <a:p>
            <a:r>
              <a:rPr lang="zh-CN" altLang="zh-CN" dirty="0" smtClean="0"/>
              <a:t>⑸定额规定：模板按混凝土厚度</a:t>
            </a:r>
            <a:r>
              <a:rPr lang="en-US" altLang="zh-CN" dirty="0" smtClean="0"/>
              <a:t>600mm</a:t>
            </a:r>
            <a:r>
              <a:rPr lang="zh-CN" altLang="zh-CN" dirty="0" smtClean="0"/>
              <a:t>综合考虑并按</a:t>
            </a:r>
            <a:r>
              <a:rPr lang="en-US" altLang="zh-CN" dirty="0" smtClean="0"/>
              <a:t>100mm</a:t>
            </a:r>
            <a:r>
              <a:rPr lang="zh-CN" altLang="zh-CN" dirty="0" smtClean="0"/>
              <a:t>进行调整</a:t>
            </a:r>
            <a:r>
              <a:rPr lang="en-US" altLang="zh-CN" dirty="0" smtClean="0"/>
              <a:t>,</a:t>
            </a:r>
            <a:r>
              <a:rPr lang="zh-CN" altLang="zh-CN" dirty="0" smtClean="0"/>
              <a:t>在计算模板时按不同厚度的砼分别对模板工程量进行计算。</a:t>
            </a:r>
          </a:p>
          <a:p>
            <a:r>
              <a:rPr lang="zh-CN" altLang="zh-CN" dirty="0" smtClean="0"/>
              <a:t>⑹定额规定：支模高度按</a:t>
            </a:r>
            <a:r>
              <a:rPr lang="en-US" altLang="zh-CN" dirty="0" smtClean="0"/>
              <a:t>6m</a:t>
            </a:r>
            <a:r>
              <a:rPr lang="zh-CN" altLang="zh-CN" dirty="0" smtClean="0"/>
              <a:t>综合测算，实际超出此高度时，超过部分按每增</a:t>
            </a:r>
            <a:r>
              <a:rPr lang="en-US" altLang="zh-CN" dirty="0" smtClean="0"/>
              <a:t>1m</a:t>
            </a:r>
            <a:r>
              <a:rPr lang="zh-CN" altLang="zh-CN" dirty="0" smtClean="0"/>
              <a:t>进行计算调整</a:t>
            </a:r>
          </a:p>
          <a:p>
            <a:endParaRPr lang="zh-CN" altLang="en-US" dirty="0"/>
          </a:p>
        </p:txBody>
      </p:sp>
      <p:sp>
        <p:nvSpPr>
          <p:cNvPr id="3" name="标题 2"/>
          <p:cNvSpPr>
            <a:spLocks noGrp="1"/>
          </p:cNvSpPr>
          <p:nvPr>
            <p:ph type="title"/>
          </p:nvPr>
        </p:nvSpPr>
        <p:spPr/>
        <p:txBody>
          <a:bodyPr>
            <a:normAutofit fontScale="90000"/>
          </a:bodyPr>
          <a:lstStyle/>
          <a:p>
            <a:r>
              <a:rPr lang="zh-CN" altLang="en-US" dirty="0" smtClean="0"/>
              <a:t>工程量清单与定额的关联</a:t>
            </a:r>
            <a:r>
              <a:rPr lang="en-US" altLang="zh-CN" dirty="0" smtClean="0"/>
              <a:t/>
            </a:r>
            <a:br>
              <a:rPr lang="en-US" altLang="zh-CN" dirty="0" smtClean="0"/>
            </a:br>
            <a:r>
              <a:rPr lang="zh-CN" altLang="zh-CN" sz="3100" dirty="0" smtClean="0">
                <a:solidFill>
                  <a:srgbClr val="FF0000"/>
                </a:solidFill>
              </a:rPr>
              <a:t>二、计算规则的区别</a:t>
            </a:r>
            <a:endParaRPr lang="zh-CN" altLang="en-US" dirty="0">
              <a:solidFill>
                <a:srgbClr val="FF0000"/>
              </a:solidFill>
            </a:endParaRPr>
          </a:p>
        </p:txBody>
      </p:sp>
    </p:spTree>
  </p:cSld>
  <p:clrMapOvr>
    <a:masterClrMapping/>
  </p:clrMapOvr>
  <p:transition>
    <p:pull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zh-CN" dirty="0" smtClean="0">
                <a:solidFill>
                  <a:schemeClr val="tx1">
                    <a:lumMod val="95000"/>
                    <a:lumOff val="5000"/>
                  </a:schemeClr>
                </a:solidFill>
              </a:rPr>
              <a:t>⑺洞内通风、照明</a:t>
            </a:r>
            <a:r>
              <a:rPr lang="zh-CN" altLang="zh-CN" dirty="0" smtClean="0"/>
              <a:t>、动力及运输轨道按单层设计结构断面面积以</a:t>
            </a:r>
            <a:r>
              <a:rPr lang="en-US" altLang="zh-CN" dirty="0" smtClean="0"/>
              <a:t>30m</a:t>
            </a:r>
            <a:r>
              <a:rPr lang="en-US" altLang="zh-CN" baseline="30000" dirty="0" smtClean="0"/>
              <a:t>2</a:t>
            </a:r>
            <a:r>
              <a:rPr lang="zh-CN" altLang="zh-CN" dirty="0" smtClean="0"/>
              <a:t>为基数以延长米为单位计算，如果单层设计结构断面面积为</a:t>
            </a:r>
            <a:r>
              <a:rPr lang="en-US" altLang="zh-CN" dirty="0" smtClean="0"/>
              <a:t>60m</a:t>
            </a:r>
            <a:r>
              <a:rPr lang="en-US" altLang="zh-CN" baseline="30000" dirty="0" smtClean="0"/>
              <a:t>2</a:t>
            </a:r>
            <a:r>
              <a:rPr lang="zh-CN" altLang="zh-CN" dirty="0" smtClean="0"/>
              <a:t>以内时工程量</a:t>
            </a:r>
            <a:r>
              <a:rPr lang="en-US" altLang="zh-CN" dirty="0" smtClean="0"/>
              <a:t>*2</a:t>
            </a:r>
            <a:r>
              <a:rPr lang="zh-CN" altLang="zh-CN" dirty="0" smtClean="0"/>
              <a:t>；如果单层设计结构断面面积为</a:t>
            </a:r>
            <a:r>
              <a:rPr lang="en-US" altLang="zh-CN" dirty="0" smtClean="0"/>
              <a:t>90m2</a:t>
            </a:r>
            <a:r>
              <a:rPr lang="zh-CN" altLang="zh-CN" dirty="0" smtClean="0"/>
              <a:t>以内时工程量</a:t>
            </a:r>
            <a:r>
              <a:rPr lang="en-US" altLang="zh-CN" dirty="0" smtClean="0"/>
              <a:t>*3</a:t>
            </a:r>
            <a:r>
              <a:rPr lang="zh-CN" altLang="zh-CN" dirty="0" smtClean="0"/>
              <a:t>，如果单层设计结构断面面积为</a:t>
            </a:r>
            <a:r>
              <a:rPr lang="en-US" altLang="zh-CN" dirty="0" smtClean="0"/>
              <a:t>120m2</a:t>
            </a:r>
            <a:r>
              <a:rPr lang="zh-CN" altLang="zh-CN" dirty="0" smtClean="0"/>
              <a:t>以内时工程量</a:t>
            </a:r>
            <a:r>
              <a:rPr lang="en-US" altLang="zh-CN" dirty="0" smtClean="0"/>
              <a:t>*4</a:t>
            </a:r>
            <a:r>
              <a:rPr lang="zh-CN" altLang="zh-CN" dirty="0" smtClean="0"/>
              <a:t>，如果单层设计结构断面面积大于</a:t>
            </a:r>
            <a:r>
              <a:rPr lang="en-US" altLang="zh-CN" dirty="0" smtClean="0"/>
              <a:t>120m2 </a:t>
            </a:r>
            <a:r>
              <a:rPr lang="zh-CN" altLang="zh-CN" dirty="0" smtClean="0"/>
              <a:t>时工程量</a:t>
            </a:r>
            <a:r>
              <a:rPr lang="en-US" altLang="zh-CN" dirty="0" smtClean="0"/>
              <a:t>*5</a:t>
            </a:r>
            <a:r>
              <a:rPr lang="zh-CN" altLang="zh-CN" dirty="0" smtClean="0"/>
              <a:t>，当车站结构为多层时，按单层的工程量</a:t>
            </a:r>
            <a:r>
              <a:rPr lang="en-US" altLang="zh-CN" dirty="0" smtClean="0"/>
              <a:t>*</a:t>
            </a:r>
            <a:r>
              <a:rPr lang="zh-CN" altLang="zh-CN" dirty="0" smtClean="0"/>
              <a:t>层数计算。</a:t>
            </a:r>
            <a:endParaRPr lang="zh-CN" altLang="en-US" dirty="0"/>
          </a:p>
        </p:txBody>
      </p:sp>
      <p:sp>
        <p:nvSpPr>
          <p:cNvPr id="3" name="标题 2"/>
          <p:cNvSpPr>
            <a:spLocks noGrp="1"/>
          </p:cNvSpPr>
          <p:nvPr>
            <p:ph type="title"/>
          </p:nvPr>
        </p:nvSpPr>
        <p:spPr/>
        <p:txBody>
          <a:bodyPr>
            <a:normAutofit fontScale="90000"/>
          </a:bodyPr>
          <a:lstStyle/>
          <a:p>
            <a:r>
              <a:rPr lang="zh-CN" altLang="en-US" dirty="0" smtClean="0"/>
              <a:t>工程量清单与定额的关联</a:t>
            </a:r>
            <a:r>
              <a:rPr lang="en-US" altLang="zh-CN" dirty="0" smtClean="0"/>
              <a:t/>
            </a:r>
            <a:br>
              <a:rPr lang="en-US" altLang="zh-CN" dirty="0" smtClean="0"/>
            </a:br>
            <a:r>
              <a:rPr lang="zh-CN" altLang="zh-CN" sz="3100" dirty="0" smtClean="0">
                <a:solidFill>
                  <a:srgbClr val="FF0000"/>
                </a:solidFill>
              </a:rPr>
              <a:t>二、计算规则的区别</a:t>
            </a:r>
            <a:endParaRPr lang="zh-CN" altLang="en-US" dirty="0">
              <a:solidFill>
                <a:srgbClr val="FF0000"/>
              </a:solidFill>
            </a:endParaRPr>
          </a:p>
        </p:txBody>
      </p:sp>
    </p:spTree>
  </p:cSld>
  <p:clrMapOvr>
    <a:masterClrMapping/>
  </p:clrMapOvr>
  <p:transition>
    <p:pull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zh-CN" dirty="0" smtClean="0"/>
              <a:t>最后强调一点：在进行工程量计算时，如果清单项目特征不同，计算结果是不能进行汇总的。因为虽然主体量相同，但是项目下包括的其他内容量不同，组的价数值也是不同的。</a:t>
            </a:r>
          </a:p>
          <a:p>
            <a:endParaRPr lang="zh-CN" altLang="en-US" dirty="0"/>
          </a:p>
        </p:txBody>
      </p:sp>
      <p:sp>
        <p:nvSpPr>
          <p:cNvPr id="3" name="标题 2"/>
          <p:cNvSpPr>
            <a:spLocks noGrp="1"/>
          </p:cNvSpPr>
          <p:nvPr>
            <p:ph type="title"/>
          </p:nvPr>
        </p:nvSpPr>
        <p:spPr/>
        <p:txBody>
          <a:bodyPr>
            <a:normAutofit fontScale="90000"/>
          </a:bodyPr>
          <a:lstStyle/>
          <a:p>
            <a:r>
              <a:rPr lang="zh-CN" altLang="en-US" dirty="0" smtClean="0"/>
              <a:t>工程量清单与定额的关联</a:t>
            </a:r>
            <a:r>
              <a:rPr lang="en-US" altLang="zh-CN" dirty="0" smtClean="0"/>
              <a:t/>
            </a:r>
            <a:br>
              <a:rPr lang="en-US" altLang="zh-CN" dirty="0" smtClean="0"/>
            </a:br>
            <a:r>
              <a:rPr lang="zh-CN" altLang="zh-CN" sz="3100" dirty="0" smtClean="0">
                <a:solidFill>
                  <a:srgbClr val="FF0000"/>
                </a:solidFill>
              </a:rPr>
              <a:t>二、计算规则的区别</a:t>
            </a:r>
            <a:endParaRPr lang="zh-CN" altLang="en-US" dirty="0">
              <a:solidFill>
                <a:srgbClr val="FF0000"/>
              </a:solidFill>
            </a:endParaRPr>
          </a:p>
        </p:txBody>
      </p:sp>
    </p:spTree>
  </p:cSld>
  <p:clrMapOvr>
    <a:masterClrMapping/>
  </p:clrMapOvr>
  <p:transition>
    <p:pull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normAutofit lnSpcReduction="10000"/>
          </a:bodyPr>
          <a:lstStyle/>
          <a:p>
            <a:r>
              <a:rPr lang="zh-CN" altLang="zh-CN" dirty="0" smtClean="0"/>
              <a:t>在我们进行清单项目组价时，前提是先学习工程费用定额，明确人工、材料、机械的价格确定，同时确定企业管理费、利润、措施费、规费、税金等的费率。工程费用定额各省的编制原则基本相同，但是也有不同的地方，这需我们学习时特别注意的地方，</a:t>
            </a:r>
            <a:r>
              <a:rPr lang="zh-CN" altLang="zh-CN" u="sng" dirty="0" smtClean="0"/>
              <a:t>比如吉林省城市轨道交通工程费用定额中夜间施工措施费：每人每个夜班增加</a:t>
            </a:r>
            <a:r>
              <a:rPr lang="en-US" altLang="zh-CN" u="sng" dirty="0" smtClean="0"/>
              <a:t>30</a:t>
            </a:r>
            <a:r>
              <a:rPr lang="zh-CN" altLang="zh-CN" u="sng" dirty="0" smtClean="0"/>
              <a:t>元，洞内夜间每人每个夜班增加</a:t>
            </a:r>
            <a:r>
              <a:rPr lang="en-US" altLang="zh-CN" u="sng" dirty="0" smtClean="0"/>
              <a:t>12</a:t>
            </a:r>
            <a:r>
              <a:rPr lang="zh-CN" altLang="zh-CN" u="sng" dirty="0" smtClean="0"/>
              <a:t>元（从当日下午</a:t>
            </a:r>
            <a:r>
              <a:rPr lang="en-US" altLang="zh-CN" u="sng" dirty="0" smtClean="0"/>
              <a:t>6</a:t>
            </a:r>
            <a:r>
              <a:rPr lang="zh-CN" altLang="zh-CN" u="sng" dirty="0" smtClean="0"/>
              <a:t>时起计算</a:t>
            </a:r>
            <a:r>
              <a:rPr lang="en-US" altLang="zh-CN" u="sng" dirty="0" smtClean="0"/>
              <a:t>3-4</a:t>
            </a:r>
            <a:r>
              <a:rPr lang="zh-CN" altLang="zh-CN" u="sng" dirty="0" smtClean="0"/>
              <a:t>小时为</a:t>
            </a:r>
            <a:r>
              <a:rPr lang="en-US" altLang="zh-CN" u="sng" dirty="0" smtClean="0"/>
              <a:t>0.5</a:t>
            </a:r>
            <a:r>
              <a:rPr lang="zh-CN" altLang="zh-CN" u="sng" dirty="0" smtClean="0"/>
              <a:t>个夜班，</a:t>
            </a:r>
            <a:r>
              <a:rPr lang="en-US" altLang="zh-CN" u="sng" dirty="0" smtClean="0"/>
              <a:t>5-8</a:t>
            </a:r>
            <a:r>
              <a:rPr lang="zh-CN" altLang="zh-CN" u="sng" dirty="0" smtClean="0"/>
              <a:t>小时为</a:t>
            </a:r>
            <a:r>
              <a:rPr lang="en-US" altLang="zh-CN" u="sng" dirty="0" smtClean="0"/>
              <a:t>1</a:t>
            </a:r>
            <a:r>
              <a:rPr lang="zh-CN" altLang="zh-CN" u="sng" dirty="0" smtClean="0"/>
              <a:t>个夜班，</a:t>
            </a:r>
            <a:r>
              <a:rPr lang="en-US" altLang="zh-CN" u="sng" dirty="0" smtClean="0"/>
              <a:t>8</a:t>
            </a:r>
            <a:r>
              <a:rPr lang="zh-CN" altLang="zh-CN" u="sng" dirty="0" smtClean="0"/>
              <a:t>小时以上为为</a:t>
            </a:r>
            <a:r>
              <a:rPr lang="en-US" altLang="zh-CN" u="sng" dirty="0" smtClean="0"/>
              <a:t>1.5</a:t>
            </a:r>
            <a:r>
              <a:rPr lang="zh-CN" altLang="zh-CN" u="sng" dirty="0" smtClean="0"/>
              <a:t>个夜班）。冬季施工增加费：按冬季施工期间完成人工费的</a:t>
            </a:r>
            <a:r>
              <a:rPr lang="en-US" altLang="zh-CN" u="sng" dirty="0" smtClean="0"/>
              <a:t>50%</a:t>
            </a:r>
            <a:r>
              <a:rPr lang="zh-CN" altLang="zh-CN" u="sng" dirty="0" smtClean="0"/>
              <a:t>计取。</a:t>
            </a:r>
            <a:endParaRPr lang="zh-CN" altLang="en-US" dirty="0"/>
          </a:p>
        </p:txBody>
      </p:sp>
      <p:sp>
        <p:nvSpPr>
          <p:cNvPr id="3" name="标题 2"/>
          <p:cNvSpPr>
            <a:spLocks noGrp="1"/>
          </p:cNvSpPr>
          <p:nvPr>
            <p:ph type="title"/>
          </p:nvPr>
        </p:nvSpPr>
        <p:spPr/>
        <p:txBody>
          <a:bodyPr>
            <a:normAutofit/>
          </a:bodyPr>
          <a:lstStyle/>
          <a:p>
            <a:r>
              <a:rPr lang="zh-CN" altLang="en-US" dirty="0" smtClean="0"/>
              <a:t>工程量清单与定额的关联</a:t>
            </a:r>
            <a:r>
              <a:rPr lang="en-US" altLang="zh-CN" dirty="0" smtClean="0"/>
              <a:t/>
            </a:r>
            <a:br>
              <a:rPr lang="en-US" altLang="zh-CN" dirty="0" smtClean="0"/>
            </a:br>
            <a:r>
              <a:rPr lang="zh-CN" altLang="zh-CN" sz="2800" dirty="0" smtClean="0">
                <a:solidFill>
                  <a:srgbClr val="FF0000"/>
                </a:solidFill>
              </a:rPr>
              <a:t>三、清单项目组价中的定额子目套用 </a:t>
            </a:r>
            <a:endParaRPr lang="zh-CN" altLang="en-US" dirty="0">
              <a:solidFill>
                <a:srgbClr val="FF0000"/>
              </a:solidFill>
            </a:endParaRPr>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1"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ox(in)">
                                      <p:cBhvr>
                                        <p:cTn id="12"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2" grpI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normAutofit lnSpcReduction="10000"/>
          </a:bodyPr>
          <a:lstStyle/>
          <a:p>
            <a:r>
              <a:rPr lang="zh-CN" altLang="zh-CN" dirty="0" smtClean="0"/>
              <a:t>再就是具体的定额子目套用。</a:t>
            </a:r>
          </a:p>
          <a:p>
            <a:r>
              <a:rPr lang="zh-CN" altLang="zh-CN" dirty="0" smtClean="0"/>
              <a:t>⑴首先要清楚每个清单项目下包括的工作内容。如果有的项目以前没有接触过，最基本的我们要做到查看工程量计算规范，计算规范中清单项目包括的工作内容是主要的内容，根据其包括的内容再套用定额，尽可能做全，这样才会不漏项。</a:t>
            </a:r>
          </a:p>
          <a:p>
            <a:r>
              <a:rPr lang="zh-CN" altLang="zh-CN" dirty="0" smtClean="0"/>
              <a:t>⑵其次要清楚定额子目的工作内容。定额子目的内容是工序的组合，每个定额子目包含多个工序，如果不熟悉定额包括的内容，也会造成子目遗漏。总的原则是，清单项目不能少，套用定额也不能重复或漏项。</a:t>
            </a:r>
          </a:p>
          <a:p>
            <a:endParaRPr lang="zh-CN" altLang="en-US" dirty="0"/>
          </a:p>
        </p:txBody>
      </p:sp>
      <p:sp>
        <p:nvSpPr>
          <p:cNvPr id="3" name="标题 2"/>
          <p:cNvSpPr>
            <a:spLocks noGrp="1"/>
          </p:cNvSpPr>
          <p:nvPr>
            <p:ph type="title"/>
          </p:nvPr>
        </p:nvSpPr>
        <p:spPr/>
        <p:txBody>
          <a:bodyPr>
            <a:noAutofit/>
          </a:bodyPr>
          <a:lstStyle/>
          <a:p>
            <a:r>
              <a:rPr lang="zh-CN" altLang="en-US" sz="3600" dirty="0" smtClean="0"/>
              <a:t>工程量清单与定额的关联</a:t>
            </a:r>
            <a:r>
              <a:rPr lang="en-US" altLang="zh-CN" sz="3200" dirty="0" smtClean="0"/>
              <a:t/>
            </a:r>
            <a:br>
              <a:rPr lang="en-US" altLang="zh-CN" sz="3200" dirty="0" smtClean="0"/>
            </a:br>
            <a:r>
              <a:rPr lang="zh-CN" altLang="zh-CN" sz="2800" dirty="0" smtClean="0">
                <a:solidFill>
                  <a:srgbClr val="FF0000"/>
                </a:solidFill>
              </a:rPr>
              <a:t>三、清单项目组价中的定额子目套用 </a:t>
            </a:r>
            <a:endParaRPr lang="zh-CN" altLang="en-US" sz="3200" dirty="0">
              <a:solidFill>
                <a:srgbClr val="FF0000"/>
              </a:solidFill>
            </a:endParaRPr>
          </a:p>
        </p:txBody>
      </p:sp>
    </p:spTree>
  </p:cSld>
  <p:clrMapOvr>
    <a:masterClrMapping/>
  </p:clrMapOvr>
  <p:transition>
    <p:pull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zh-CN" dirty="0" smtClean="0"/>
              <a:t>举个例子：吉林省市政定额中泥浆护壁钻孔灌注桩的钻孔定额子目中不含泥浆制作，清单项目组价时需单独套用泥浆制作这一定额子目，但是城市轨道交通定额中的钻孔子目却包括着泥浆制作，因此用城市轨道交通定额时则不需再套用此泥浆制作子目。这就说明，我们也需要清楚定额子目的工作内容。</a:t>
            </a:r>
          </a:p>
          <a:p>
            <a:endParaRPr lang="zh-CN" altLang="en-US" dirty="0"/>
          </a:p>
        </p:txBody>
      </p:sp>
      <p:sp>
        <p:nvSpPr>
          <p:cNvPr id="3" name="标题 2"/>
          <p:cNvSpPr>
            <a:spLocks noGrp="1"/>
          </p:cNvSpPr>
          <p:nvPr>
            <p:ph type="title"/>
          </p:nvPr>
        </p:nvSpPr>
        <p:spPr>
          <a:xfrm>
            <a:off x="518864" y="274638"/>
            <a:ext cx="8229600" cy="1143000"/>
          </a:xfrm>
        </p:spPr>
        <p:txBody>
          <a:bodyPr>
            <a:normAutofit fontScale="90000"/>
          </a:bodyPr>
          <a:lstStyle/>
          <a:p>
            <a:r>
              <a:rPr lang="zh-CN" altLang="en-US" dirty="0" smtClean="0"/>
              <a:t>工程量清单与定额的关联</a:t>
            </a:r>
            <a:r>
              <a:rPr lang="en-US" altLang="zh-CN" dirty="0" smtClean="0"/>
              <a:t/>
            </a:r>
            <a:br>
              <a:rPr lang="en-US" altLang="zh-CN" dirty="0" smtClean="0"/>
            </a:br>
            <a:r>
              <a:rPr lang="zh-CN" altLang="zh-CN" sz="3100" dirty="0" smtClean="0">
                <a:solidFill>
                  <a:srgbClr val="FF0000"/>
                </a:solidFill>
              </a:rPr>
              <a:t>三、清单项目组价中的定额子目套用 </a:t>
            </a:r>
            <a:endParaRPr lang="zh-CN" altLang="en-US" dirty="0">
              <a:solidFill>
                <a:srgbClr val="FF0000"/>
              </a:solidFill>
            </a:endParaRPr>
          </a:p>
        </p:txBody>
      </p:sp>
    </p:spTree>
  </p:cSld>
  <p:clrMapOvr>
    <a:masterClrMapping/>
  </p:clrMapOvr>
  <p:transition>
    <p:pull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normAutofit fontScale="92500"/>
          </a:bodyPr>
          <a:lstStyle/>
          <a:p>
            <a:r>
              <a:rPr lang="zh-CN" altLang="zh-CN" dirty="0" smtClean="0"/>
              <a:t>⑶熟知定额说明，在其中有好多编制定额的原则信息，会对我们使用定额有很大影响。比如盖挖及暗挖车站模板已综合了地面运输，洞内水平运输、垂直运输和地面装卸等，则明挖车站模板垂直运输需单独考虑。</a:t>
            </a:r>
          </a:p>
          <a:p>
            <a:r>
              <a:rPr lang="zh-CN" altLang="zh-CN" dirty="0" smtClean="0"/>
              <a:t>再比如挖湿土时人工和机械</a:t>
            </a:r>
            <a:r>
              <a:rPr lang="en-US" altLang="zh-CN" dirty="0" smtClean="0"/>
              <a:t>*</a:t>
            </a:r>
            <a:r>
              <a:rPr lang="en-US" altLang="zh-CN" u="sng" dirty="0" smtClean="0"/>
              <a:t>1.18</a:t>
            </a:r>
            <a:r>
              <a:rPr lang="zh-CN" altLang="zh-CN" u="sng" dirty="0" smtClean="0"/>
              <a:t>，</a:t>
            </a:r>
            <a:r>
              <a:rPr lang="zh-CN" altLang="zh-CN" dirty="0" smtClean="0"/>
              <a:t>干湿土分别计算。</a:t>
            </a:r>
          </a:p>
          <a:p>
            <a:r>
              <a:rPr lang="zh-CN" altLang="zh-CN" dirty="0" smtClean="0"/>
              <a:t>带支撑基坑开挖已综合考虑土方垂直运输的各种办法，在使用时不行调整。支撑下挖淤泥、流沙与石方子目不含垂直运输，就另行计算。</a:t>
            </a:r>
          </a:p>
          <a:p>
            <a:r>
              <a:rPr lang="zh-CN" altLang="zh-CN" dirty="0" smtClean="0"/>
              <a:t>再比如护坡砂浆土钉定额子目按钢筋φ</a:t>
            </a:r>
            <a:r>
              <a:rPr lang="en-US" altLang="zh-CN" dirty="0" smtClean="0"/>
              <a:t>10</a:t>
            </a:r>
            <a:r>
              <a:rPr lang="zh-CN" altLang="zh-CN" dirty="0" smtClean="0"/>
              <a:t>以外编制，不同时允许调整。地下连续墙成槽的护壁泥浆是按普通泥浆编制的，若需重晶石泥浆时，可进行调整等等内容。</a:t>
            </a:r>
          </a:p>
          <a:p>
            <a:endParaRPr lang="zh-CN" altLang="en-US" dirty="0"/>
          </a:p>
        </p:txBody>
      </p:sp>
      <p:sp>
        <p:nvSpPr>
          <p:cNvPr id="3" name="标题 2"/>
          <p:cNvSpPr>
            <a:spLocks noGrp="1"/>
          </p:cNvSpPr>
          <p:nvPr>
            <p:ph type="title"/>
          </p:nvPr>
        </p:nvSpPr>
        <p:spPr/>
        <p:txBody>
          <a:bodyPr>
            <a:normAutofit fontScale="90000"/>
          </a:bodyPr>
          <a:lstStyle/>
          <a:p>
            <a:r>
              <a:rPr lang="zh-CN" altLang="en-US" sz="4400" dirty="0" smtClean="0"/>
              <a:t>工程量清单与定额的关联</a:t>
            </a:r>
            <a:r>
              <a:rPr lang="en-US" altLang="zh-CN" sz="4000" dirty="0" smtClean="0"/>
              <a:t/>
            </a:r>
            <a:br>
              <a:rPr lang="en-US" altLang="zh-CN" sz="4000" dirty="0" smtClean="0"/>
            </a:br>
            <a:r>
              <a:rPr lang="zh-CN" altLang="zh-CN" sz="3100" dirty="0" smtClean="0">
                <a:solidFill>
                  <a:srgbClr val="FF0000"/>
                </a:solidFill>
              </a:rPr>
              <a:t>三、清单项目组价中的定额子目套用 </a:t>
            </a:r>
            <a:endParaRPr lang="zh-CN" altLang="en-US" sz="3600" dirty="0">
              <a:solidFill>
                <a:srgbClr val="FF0000"/>
              </a:solidFill>
            </a:endParaRPr>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zh-CN" b="1" dirty="0" smtClean="0"/>
              <a:t>一、清单与定额关系</a:t>
            </a:r>
            <a:endParaRPr lang="en-US" altLang="zh-CN" b="1" dirty="0" smtClean="0"/>
          </a:p>
          <a:p>
            <a:r>
              <a:rPr lang="zh-CN" altLang="zh-CN" b="1" dirty="0" smtClean="0"/>
              <a:t>二、计算规则的区别</a:t>
            </a:r>
            <a:endParaRPr lang="zh-CN" altLang="zh-CN" dirty="0" smtClean="0"/>
          </a:p>
          <a:p>
            <a:r>
              <a:rPr lang="zh-CN" altLang="zh-CN" b="1" dirty="0" smtClean="0"/>
              <a:t>三、清单项目组价中的定额子目套用</a:t>
            </a:r>
            <a:endParaRPr lang="en-US" altLang="zh-CN" b="1" dirty="0" smtClean="0"/>
          </a:p>
          <a:p>
            <a:r>
              <a:rPr lang="zh-CN" altLang="zh-CN" b="1" dirty="0" smtClean="0"/>
              <a:t>四、用实例说明清单套用定额</a:t>
            </a:r>
            <a:endParaRPr lang="zh-CN" altLang="zh-CN" dirty="0" smtClean="0"/>
          </a:p>
          <a:p>
            <a:endParaRPr lang="zh-CN" altLang="zh-CN" dirty="0"/>
          </a:p>
        </p:txBody>
      </p:sp>
      <p:sp>
        <p:nvSpPr>
          <p:cNvPr id="2" name="标题 1"/>
          <p:cNvSpPr>
            <a:spLocks noGrp="1"/>
          </p:cNvSpPr>
          <p:nvPr>
            <p:ph type="title"/>
          </p:nvPr>
        </p:nvSpPr>
        <p:spPr>
          <a:xfrm>
            <a:off x="457200" y="274638"/>
            <a:ext cx="8229600" cy="778098"/>
          </a:xfrm>
        </p:spPr>
        <p:txBody>
          <a:bodyPr/>
          <a:lstStyle/>
          <a:p>
            <a:r>
              <a:rPr lang="zh-CN" altLang="en-US" dirty="0" smtClean="0"/>
              <a:t>工程量清单与定额的关联</a:t>
            </a:r>
            <a:endParaRPr lang="zh-CN" altLang="en-US" dirty="0"/>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zh-CN" dirty="0" smtClean="0"/>
              <a:t>在本专业定额中没有可使用的定额子目时，这时候需要借用其他专业相近的子目进行必要的调整，在进行调整时要有依据，不可随意。</a:t>
            </a:r>
          </a:p>
          <a:p>
            <a:r>
              <a:rPr lang="zh-CN" altLang="zh-CN" dirty="0" smtClean="0"/>
              <a:t>以上种种的内容均对造价有不同的影响，这就需要我们在使用定额前必须学习知道，不能做到熟记也需做到必须知道，用时再翻书确认</a:t>
            </a:r>
            <a:endParaRPr lang="zh-CN" altLang="en-US" dirty="0"/>
          </a:p>
        </p:txBody>
      </p:sp>
      <p:sp>
        <p:nvSpPr>
          <p:cNvPr id="3" name="标题 2"/>
          <p:cNvSpPr>
            <a:spLocks noGrp="1"/>
          </p:cNvSpPr>
          <p:nvPr>
            <p:ph type="title"/>
          </p:nvPr>
        </p:nvSpPr>
        <p:spPr/>
        <p:txBody>
          <a:bodyPr>
            <a:normAutofit fontScale="90000"/>
          </a:bodyPr>
          <a:lstStyle/>
          <a:p>
            <a:r>
              <a:rPr lang="zh-CN" altLang="en-US" sz="4400" dirty="0" smtClean="0"/>
              <a:t>工程量清单与定额的关联</a:t>
            </a:r>
            <a:r>
              <a:rPr lang="en-US" altLang="zh-CN" sz="4000" dirty="0" smtClean="0"/>
              <a:t/>
            </a:r>
            <a:br>
              <a:rPr lang="en-US" altLang="zh-CN" sz="4000" dirty="0" smtClean="0"/>
            </a:br>
            <a:r>
              <a:rPr lang="zh-CN" altLang="zh-CN" sz="3100" dirty="0" smtClean="0">
                <a:solidFill>
                  <a:srgbClr val="FF0000"/>
                </a:solidFill>
              </a:rPr>
              <a:t>三、清单项目组价中的定额子目套用 </a:t>
            </a:r>
            <a:endParaRPr lang="zh-CN" altLang="en-US" sz="3600" dirty="0">
              <a:solidFill>
                <a:srgbClr val="FF0000"/>
              </a:solidFill>
            </a:endParaRPr>
          </a:p>
        </p:txBody>
      </p:sp>
    </p:spTree>
  </p:cSld>
  <p:clrMapOvr>
    <a:masterClrMapping/>
  </p:clrMapOvr>
  <p:transition>
    <p:pull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zh-CN" b="1" dirty="0" smtClean="0">
                <a:solidFill>
                  <a:srgbClr val="FF0000"/>
                </a:solidFill>
              </a:rPr>
              <a:t>四、用实例说明清单套用定额</a:t>
            </a:r>
            <a:endParaRPr lang="zh-CN" altLang="zh-CN" dirty="0" smtClean="0">
              <a:solidFill>
                <a:srgbClr val="FF0000"/>
              </a:solidFill>
            </a:endParaRPr>
          </a:p>
          <a:p>
            <a:r>
              <a:rPr lang="zh-CN" altLang="zh-CN" dirty="0" smtClean="0"/>
              <a:t>⑴清单特征：砂土地质，泥浆护壁钻孔桩，桩径φ</a:t>
            </a:r>
            <a:r>
              <a:rPr lang="en-US" altLang="zh-CN" dirty="0" smtClean="0"/>
              <a:t>=1000</a:t>
            </a:r>
            <a:r>
              <a:rPr lang="zh-CN" altLang="zh-CN" dirty="0" smtClean="0"/>
              <a:t>，水下</a:t>
            </a:r>
            <a:r>
              <a:rPr lang="en-US" altLang="zh-CN" dirty="0" smtClean="0"/>
              <a:t>C35</a:t>
            </a:r>
            <a:r>
              <a:rPr lang="zh-CN" altLang="zh-CN" dirty="0" smtClean="0"/>
              <a:t>混凝土，桩长</a:t>
            </a:r>
            <a:r>
              <a:rPr lang="en-US" altLang="zh-CN" dirty="0" smtClean="0"/>
              <a:t>25m</a:t>
            </a:r>
            <a:r>
              <a:rPr lang="zh-CN" altLang="zh-CN" dirty="0" smtClean="0"/>
              <a:t>，弃土运距</a:t>
            </a:r>
            <a:r>
              <a:rPr lang="en-US" altLang="zh-CN" dirty="0" smtClean="0"/>
              <a:t>5km,</a:t>
            </a:r>
            <a:r>
              <a:rPr lang="zh-CN" altLang="zh-CN" dirty="0" smtClean="0"/>
              <a:t>（这些基本信息需在工程量计算时同时注明）</a:t>
            </a:r>
          </a:p>
          <a:p>
            <a:endParaRPr lang="zh-CN" altLang="en-US" dirty="0"/>
          </a:p>
        </p:txBody>
      </p:sp>
      <p:sp>
        <p:nvSpPr>
          <p:cNvPr id="3" name="标题 2"/>
          <p:cNvSpPr>
            <a:spLocks noGrp="1"/>
          </p:cNvSpPr>
          <p:nvPr>
            <p:ph type="title"/>
          </p:nvPr>
        </p:nvSpPr>
        <p:spPr/>
        <p:txBody>
          <a:bodyPr>
            <a:normAutofit fontScale="90000"/>
          </a:bodyPr>
          <a:lstStyle/>
          <a:p>
            <a:r>
              <a:rPr lang="zh-CN" altLang="en-US" sz="4400" dirty="0" smtClean="0"/>
              <a:t>工程量清单与定额的关联</a:t>
            </a:r>
            <a:r>
              <a:rPr lang="en-US" altLang="zh-CN" sz="4000" dirty="0" smtClean="0"/>
              <a:t/>
            </a:r>
            <a:br>
              <a:rPr lang="en-US" altLang="zh-CN" sz="4000" dirty="0" smtClean="0"/>
            </a:br>
            <a:endParaRPr lang="zh-CN" altLang="en-US" sz="3600" dirty="0"/>
          </a:p>
        </p:txBody>
      </p:sp>
    </p:spTree>
  </p:cSld>
  <p:clrMapOvr>
    <a:masterClrMapping/>
  </p:clrMapOvr>
  <p:transition>
    <p:pull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idx="1"/>
          </p:nvPr>
        </p:nvGraphicFramePr>
        <p:xfrm>
          <a:off x="467544" y="1556792"/>
          <a:ext cx="7571185" cy="4224871"/>
        </p:xfrm>
        <a:graphic>
          <a:graphicData uri="http://schemas.openxmlformats.org/drawingml/2006/table">
            <a:tbl>
              <a:tblPr firstRow="1" bandRow="1">
                <a:tableStyleId>{5C22544A-7EE6-4342-B048-85BDC9FD1C3A}</a:tableStyleId>
              </a:tblPr>
              <a:tblGrid>
                <a:gridCol w="723340"/>
                <a:gridCol w="1492944"/>
                <a:gridCol w="3338676"/>
                <a:gridCol w="1008112"/>
                <a:gridCol w="1008113"/>
              </a:tblGrid>
              <a:tr h="740835">
                <a:tc>
                  <a:txBody>
                    <a:bodyPr/>
                    <a:lstStyle/>
                    <a:p>
                      <a:pPr algn="ctr">
                        <a:spcAft>
                          <a:spcPts val="0"/>
                        </a:spcAft>
                      </a:pPr>
                      <a:r>
                        <a:rPr lang="zh-CN" sz="1600" kern="0" dirty="0">
                          <a:solidFill>
                            <a:srgbClr val="000000"/>
                          </a:solidFill>
                          <a:latin typeface="Calibri"/>
                          <a:ea typeface="宋体"/>
                          <a:cs typeface="宋体"/>
                        </a:rPr>
                        <a:t>序号</a:t>
                      </a:r>
                      <a:endParaRPr lang="zh-CN" sz="1800" kern="100" dirty="0">
                        <a:latin typeface="Calibri"/>
                        <a:ea typeface="宋体"/>
                        <a:cs typeface="Times New Roman"/>
                      </a:endParaRPr>
                    </a:p>
                  </a:txBody>
                  <a:tcPr marL="68580" marR="68580" marT="0" marB="0" anchor="ctr"/>
                </a:tc>
                <a:tc>
                  <a:txBody>
                    <a:bodyPr/>
                    <a:lstStyle/>
                    <a:p>
                      <a:pPr algn="ctr">
                        <a:spcAft>
                          <a:spcPts val="0"/>
                        </a:spcAft>
                      </a:pPr>
                      <a:r>
                        <a:rPr lang="en-US" sz="1600" kern="0">
                          <a:solidFill>
                            <a:srgbClr val="000000"/>
                          </a:solidFill>
                          <a:latin typeface="宋体"/>
                          <a:ea typeface="宋体"/>
                          <a:cs typeface="宋体"/>
                        </a:rPr>
                        <a:t> </a:t>
                      </a:r>
                      <a:r>
                        <a:rPr lang="zh-CN" sz="1600" kern="0">
                          <a:solidFill>
                            <a:srgbClr val="000000"/>
                          </a:solidFill>
                          <a:latin typeface="Calibri"/>
                          <a:ea typeface="宋体"/>
                          <a:cs typeface="宋体"/>
                        </a:rPr>
                        <a:t>项目 编码</a:t>
                      </a:r>
                      <a:endParaRPr lang="zh-CN" sz="1800" kern="100">
                        <a:latin typeface="Calibri"/>
                        <a:ea typeface="宋体"/>
                        <a:cs typeface="Times New Roman"/>
                      </a:endParaRPr>
                    </a:p>
                  </a:txBody>
                  <a:tcPr marL="68580" marR="68580" marT="0" marB="0" anchor="ctr"/>
                </a:tc>
                <a:tc>
                  <a:txBody>
                    <a:bodyPr/>
                    <a:lstStyle/>
                    <a:p>
                      <a:pPr algn="ctr">
                        <a:spcAft>
                          <a:spcPts val="0"/>
                        </a:spcAft>
                      </a:pPr>
                      <a:r>
                        <a:rPr lang="zh-CN" sz="1600" kern="0" dirty="0">
                          <a:solidFill>
                            <a:srgbClr val="000000"/>
                          </a:solidFill>
                          <a:latin typeface="Calibri"/>
                          <a:ea typeface="宋体"/>
                          <a:cs typeface="宋体"/>
                        </a:rPr>
                        <a:t>项目名称</a:t>
                      </a:r>
                      <a:endParaRPr lang="zh-CN" sz="1800" kern="100" dirty="0">
                        <a:latin typeface="Calibri"/>
                        <a:ea typeface="宋体"/>
                        <a:cs typeface="Times New Roman"/>
                      </a:endParaRPr>
                    </a:p>
                  </a:txBody>
                  <a:tcPr marL="68580" marR="68580" marT="0" marB="0" anchor="ctr"/>
                </a:tc>
                <a:tc>
                  <a:txBody>
                    <a:bodyPr/>
                    <a:lstStyle/>
                    <a:p>
                      <a:pPr algn="ctr">
                        <a:spcAft>
                          <a:spcPts val="0"/>
                        </a:spcAft>
                      </a:pPr>
                      <a:r>
                        <a:rPr lang="zh-CN" sz="1600" kern="0" dirty="0" smtClean="0">
                          <a:solidFill>
                            <a:srgbClr val="000000"/>
                          </a:solidFill>
                          <a:latin typeface="Calibri"/>
                          <a:ea typeface="宋体"/>
                          <a:cs typeface="宋体"/>
                        </a:rPr>
                        <a:t>计量单位</a:t>
                      </a:r>
                      <a:endParaRPr lang="zh-CN" sz="1800" kern="100" dirty="0">
                        <a:latin typeface="Calibri"/>
                        <a:ea typeface="宋体"/>
                        <a:cs typeface="Times New Roman"/>
                      </a:endParaRPr>
                    </a:p>
                  </a:txBody>
                  <a:tcPr marL="68580" marR="68580" marT="0" marB="0" anchor="ctr"/>
                </a:tc>
                <a:tc>
                  <a:txBody>
                    <a:bodyPr/>
                    <a:lstStyle/>
                    <a:p>
                      <a:pPr algn="ctr">
                        <a:spcAft>
                          <a:spcPts val="0"/>
                        </a:spcAft>
                      </a:pPr>
                      <a:r>
                        <a:rPr lang="zh-CN" sz="1600" kern="0" dirty="0">
                          <a:solidFill>
                            <a:srgbClr val="000000"/>
                          </a:solidFill>
                          <a:latin typeface="Calibri"/>
                          <a:ea typeface="宋体"/>
                          <a:cs typeface="宋体"/>
                        </a:rPr>
                        <a:t>工程数量</a:t>
                      </a:r>
                      <a:endParaRPr lang="zh-CN" sz="1800" kern="100" dirty="0">
                        <a:latin typeface="Calibri"/>
                        <a:ea typeface="宋体"/>
                        <a:cs typeface="Times New Roman"/>
                      </a:endParaRPr>
                    </a:p>
                  </a:txBody>
                  <a:tcPr marL="68580" marR="68580" marT="0" marB="0" anchor="ctr"/>
                </a:tc>
              </a:tr>
              <a:tr h="370418">
                <a:tc>
                  <a:txBody>
                    <a:bodyPr/>
                    <a:lstStyle/>
                    <a:p>
                      <a:pPr algn="ctr">
                        <a:spcAft>
                          <a:spcPts val="0"/>
                        </a:spcAft>
                      </a:pPr>
                      <a:r>
                        <a:rPr lang="en-US" sz="1800" kern="0" dirty="0">
                          <a:solidFill>
                            <a:srgbClr val="000000"/>
                          </a:solidFill>
                          <a:latin typeface="宋体"/>
                          <a:ea typeface="宋体"/>
                          <a:cs typeface="宋体"/>
                        </a:rPr>
                        <a:t>1</a:t>
                      </a:r>
                      <a:endParaRPr lang="zh-CN" sz="2000" kern="100" dirty="0">
                        <a:latin typeface="Calibri"/>
                        <a:ea typeface="宋体"/>
                        <a:cs typeface="Times New Roman"/>
                      </a:endParaRPr>
                    </a:p>
                  </a:txBody>
                  <a:tcPr marL="68580" marR="68580" marT="0" marB="0" anchor="ctr"/>
                </a:tc>
                <a:tc>
                  <a:txBody>
                    <a:bodyPr/>
                    <a:lstStyle/>
                    <a:p>
                      <a:pPr algn="ctr">
                        <a:spcAft>
                          <a:spcPts val="0"/>
                        </a:spcAft>
                      </a:pPr>
                      <a:r>
                        <a:rPr lang="en-US" sz="1800" kern="0" dirty="0">
                          <a:solidFill>
                            <a:srgbClr val="000000"/>
                          </a:solidFill>
                          <a:latin typeface="宋体"/>
                          <a:ea typeface="宋体"/>
                          <a:cs typeface="宋体"/>
                        </a:rPr>
                        <a:t>080201008001</a:t>
                      </a:r>
                      <a:endParaRPr lang="zh-CN" sz="2000" kern="100" dirty="0">
                        <a:latin typeface="Calibri"/>
                        <a:ea typeface="宋体"/>
                        <a:cs typeface="Times New Roman"/>
                      </a:endParaRPr>
                    </a:p>
                  </a:txBody>
                  <a:tcPr marL="68580" marR="68580" marT="0" marB="0" anchor="ctr"/>
                </a:tc>
                <a:tc>
                  <a:txBody>
                    <a:bodyPr/>
                    <a:lstStyle/>
                    <a:p>
                      <a:pPr algn="l">
                        <a:spcAft>
                          <a:spcPts val="0"/>
                        </a:spcAft>
                      </a:pPr>
                      <a:r>
                        <a:rPr lang="zh-CN" sz="1800" kern="0" dirty="0">
                          <a:solidFill>
                            <a:srgbClr val="000000"/>
                          </a:solidFill>
                          <a:latin typeface="Calibri"/>
                          <a:ea typeface="宋体"/>
                          <a:cs typeface="宋体"/>
                        </a:rPr>
                        <a:t>泥浆护壁成孔灌注桩</a:t>
                      </a:r>
                      <a:r>
                        <a:rPr lang="en-US" sz="1800" kern="0" dirty="0">
                          <a:solidFill>
                            <a:srgbClr val="000000"/>
                          </a:solidFill>
                          <a:latin typeface="Calibri"/>
                          <a:ea typeface="宋体"/>
                          <a:cs typeface="宋体"/>
                        </a:rPr>
                        <a:t>c35</a:t>
                      </a:r>
                      <a:endParaRPr lang="zh-CN" sz="2000" kern="100" dirty="0">
                        <a:latin typeface="Calibri"/>
                        <a:ea typeface="宋体"/>
                        <a:cs typeface="Times New Roman"/>
                      </a:endParaRPr>
                    </a:p>
                  </a:txBody>
                  <a:tcPr marL="68580" marR="68580" marT="0" marB="0" anchor="ctr"/>
                </a:tc>
                <a:tc>
                  <a:txBody>
                    <a:bodyPr/>
                    <a:lstStyle/>
                    <a:p>
                      <a:pPr algn="ctr">
                        <a:spcAft>
                          <a:spcPts val="0"/>
                        </a:spcAft>
                      </a:pPr>
                      <a:r>
                        <a:rPr lang="en-US" sz="1800" kern="0">
                          <a:solidFill>
                            <a:srgbClr val="000000"/>
                          </a:solidFill>
                          <a:latin typeface="宋体"/>
                          <a:ea typeface="宋体"/>
                          <a:cs typeface="宋体"/>
                        </a:rPr>
                        <a:t>m</a:t>
                      </a:r>
                      <a:endParaRPr lang="zh-CN" sz="2000" kern="100">
                        <a:latin typeface="Calibri"/>
                        <a:ea typeface="宋体"/>
                        <a:cs typeface="Times New Roman"/>
                      </a:endParaRPr>
                    </a:p>
                  </a:txBody>
                  <a:tcPr marL="68580" marR="68580" marT="0" marB="0" anchor="ctr"/>
                </a:tc>
                <a:tc>
                  <a:txBody>
                    <a:bodyPr/>
                    <a:lstStyle/>
                    <a:p>
                      <a:pPr algn="r">
                        <a:spcAft>
                          <a:spcPts val="0"/>
                        </a:spcAft>
                      </a:pPr>
                      <a:r>
                        <a:rPr lang="en-US" sz="1800" kern="0">
                          <a:solidFill>
                            <a:srgbClr val="000000"/>
                          </a:solidFill>
                          <a:latin typeface="宋体"/>
                          <a:ea typeface="宋体"/>
                          <a:cs typeface="宋体"/>
                        </a:rPr>
                        <a:t>6695.44</a:t>
                      </a:r>
                      <a:endParaRPr lang="zh-CN" sz="2000" kern="100">
                        <a:latin typeface="Calibri"/>
                        <a:ea typeface="宋体"/>
                        <a:cs typeface="Times New Roman"/>
                      </a:endParaRPr>
                    </a:p>
                  </a:txBody>
                  <a:tcPr marL="68580" marR="68580" marT="0" marB="0" anchor="ctr"/>
                </a:tc>
              </a:tr>
              <a:tr h="370418">
                <a:tc>
                  <a:txBody>
                    <a:bodyPr/>
                    <a:lstStyle/>
                    <a:p>
                      <a:pPr algn="ctr">
                        <a:spcAft>
                          <a:spcPts val="0"/>
                        </a:spcAft>
                      </a:pPr>
                      <a:r>
                        <a:rPr lang="en-US" sz="1800" kern="0" dirty="0">
                          <a:solidFill>
                            <a:srgbClr val="000000"/>
                          </a:solidFill>
                          <a:latin typeface="宋体"/>
                          <a:ea typeface="宋体"/>
                          <a:cs typeface="宋体"/>
                        </a:rPr>
                        <a:t> </a:t>
                      </a:r>
                      <a:endParaRPr lang="zh-CN" sz="2000" kern="100" dirty="0">
                        <a:latin typeface="Calibri"/>
                        <a:ea typeface="宋体"/>
                        <a:cs typeface="Times New Roman"/>
                      </a:endParaRPr>
                    </a:p>
                  </a:txBody>
                  <a:tcPr marL="68580" marR="68580" marT="0" marB="0" anchor="ctr"/>
                </a:tc>
                <a:tc>
                  <a:txBody>
                    <a:bodyPr/>
                    <a:lstStyle/>
                    <a:p>
                      <a:pPr algn="ctr">
                        <a:spcAft>
                          <a:spcPts val="0"/>
                        </a:spcAft>
                      </a:pPr>
                      <a:r>
                        <a:rPr lang="en-US" sz="1800" kern="0">
                          <a:solidFill>
                            <a:srgbClr val="000000"/>
                          </a:solidFill>
                          <a:latin typeface="宋体"/>
                          <a:ea typeface="宋体"/>
                          <a:cs typeface="宋体"/>
                        </a:rPr>
                        <a:t>G2-0088</a:t>
                      </a:r>
                      <a:endParaRPr lang="zh-CN" sz="2000" kern="100">
                        <a:latin typeface="Calibri"/>
                        <a:ea typeface="宋体"/>
                        <a:cs typeface="Times New Roman"/>
                      </a:endParaRPr>
                    </a:p>
                  </a:txBody>
                  <a:tcPr marL="68580" marR="68580" marT="0" marB="0" anchor="ctr"/>
                </a:tc>
                <a:tc>
                  <a:txBody>
                    <a:bodyPr/>
                    <a:lstStyle/>
                    <a:p>
                      <a:pPr algn="l">
                        <a:spcAft>
                          <a:spcPts val="0"/>
                        </a:spcAft>
                      </a:pPr>
                      <a:r>
                        <a:rPr lang="zh-CN" sz="1800" kern="0" dirty="0">
                          <a:solidFill>
                            <a:srgbClr val="000000"/>
                          </a:solidFill>
                          <a:latin typeface="Calibri"/>
                          <a:ea typeface="宋体"/>
                          <a:cs typeface="宋体"/>
                        </a:rPr>
                        <a:t>陆上埋设钢护筒 φ≤</a:t>
                      </a:r>
                      <a:r>
                        <a:rPr lang="en-US" sz="1800" kern="0" dirty="0">
                          <a:solidFill>
                            <a:srgbClr val="000000"/>
                          </a:solidFill>
                          <a:latin typeface="Calibri"/>
                          <a:ea typeface="宋体"/>
                          <a:cs typeface="宋体"/>
                        </a:rPr>
                        <a:t>1000</a:t>
                      </a:r>
                      <a:endParaRPr lang="zh-CN" sz="2000" kern="100" dirty="0">
                        <a:latin typeface="Calibri"/>
                        <a:ea typeface="宋体"/>
                        <a:cs typeface="Times New Roman"/>
                      </a:endParaRPr>
                    </a:p>
                  </a:txBody>
                  <a:tcPr marL="68580" marR="68580" marT="0" marB="0" anchor="ctr"/>
                </a:tc>
                <a:tc>
                  <a:txBody>
                    <a:bodyPr/>
                    <a:lstStyle/>
                    <a:p>
                      <a:pPr algn="ctr">
                        <a:spcAft>
                          <a:spcPts val="0"/>
                        </a:spcAft>
                      </a:pPr>
                      <a:r>
                        <a:rPr lang="en-US" sz="1800" kern="0">
                          <a:solidFill>
                            <a:srgbClr val="000000"/>
                          </a:solidFill>
                          <a:latin typeface="宋体"/>
                          <a:ea typeface="宋体"/>
                          <a:cs typeface="宋体"/>
                        </a:rPr>
                        <a:t>10m</a:t>
                      </a:r>
                      <a:endParaRPr lang="zh-CN" sz="2000" kern="100">
                        <a:latin typeface="Calibri"/>
                        <a:ea typeface="宋体"/>
                        <a:cs typeface="Times New Roman"/>
                      </a:endParaRPr>
                    </a:p>
                  </a:txBody>
                  <a:tcPr marL="68580" marR="68580" marT="0" marB="0" anchor="ctr"/>
                </a:tc>
                <a:tc>
                  <a:txBody>
                    <a:bodyPr/>
                    <a:lstStyle/>
                    <a:p>
                      <a:pPr algn="r">
                        <a:spcAft>
                          <a:spcPts val="0"/>
                        </a:spcAft>
                      </a:pPr>
                      <a:r>
                        <a:rPr lang="en-US" sz="1800" kern="0">
                          <a:solidFill>
                            <a:srgbClr val="000000"/>
                          </a:solidFill>
                          <a:latin typeface="宋体"/>
                          <a:ea typeface="宋体"/>
                          <a:cs typeface="宋体"/>
                        </a:rPr>
                        <a:t>68.4</a:t>
                      </a:r>
                      <a:endParaRPr lang="zh-CN" sz="2000" kern="100">
                        <a:latin typeface="Calibri"/>
                        <a:ea typeface="宋体"/>
                        <a:cs typeface="Times New Roman"/>
                      </a:endParaRPr>
                    </a:p>
                  </a:txBody>
                  <a:tcPr marL="68580" marR="68580" marT="0" marB="0" anchor="ctr"/>
                </a:tc>
              </a:tr>
              <a:tr h="487124">
                <a:tc>
                  <a:txBody>
                    <a:bodyPr/>
                    <a:lstStyle/>
                    <a:p>
                      <a:endParaRPr lang="zh-CN" sz="2000" kern="100">
                        <a:latin typeface="Calibri"/>
                      </a:endParaRPr>
                    </a:p>
                  </a:txBody>
                  <a:tcPr marL="68580" marR="68580" marT="0" marB="0" anchor="ctr"/>
                </a:tc>
                <a:tc>
                  <a:txBody>
                    <a:bodyPr/>
                    <a:lstStyle/>
                    <a:p>
                      <a:pPr algn="ctr">
                        <a:spcAft>
                          <a:spcPts val="0"/>
                        </a:spcAft>
                      </a:pPr>
                      <a:r>
                        <a:rPr lang="en-US" sz="1800" kern="0">
                          <a:solidFill>
                            <a:srgbClr val="000000"/>
                          </a:solidFill>
                          <a:latin typeface="宋体"/>
                          <a:ea typeface="宋体"/>
                          <a:cs typeface="宋体"/>
                        </a:rPr>
                        <a:t>D3-0086</a:t>
                      </a:r>
                      <a:endParaRPr lang="zh-CN" sz="2000" kern="100">
                        <a:latin typeface="Calibri"/>
                        <a:ea typeface="宋体"/>
                        <a:cs typeface="Times New Roman"/>
                      </a:endParaRPr>
                    </a:p>
                  </a:txBody>
                  <a:tcPr marL="68580" marR="68580" marT="0" marB="0" anchor="ctr"/>
                </a:tc>
                <a:tc>
                  <a:txBody>
                    <a:bodyPr/>
                    <a:lstStyle/>
                    <a:p>
                      <a:pPr algn="l">
                        <a:spcAft>
                          <a:spcPts val="0"/>
                        </a:spcAft>
                      </a:pPr>
                      <a:r>
                        <a:rPr lang="zh-CN" sz="1800" kern="0" dirty="0">
                          <a:solidFill>
                            <a:srgbClr val="000000"/>
                          </a:solidFill>
                          <a:latin typeface="Calibri"/>
                          <a:ea typeface="宋体"/>
                          <a:cs typeface="宋体"/>
                        </a:rPr>
                        <a:t>回旋钻机钻孔 Φ≤</a:t>
                      </a:r>
                      <a:r>
                        <a:rPr lang="en-US" sz="1800" kern="0" dirty="0">
                          <a:solidFill>
                            <a:srgbClr val="000000"/>
                          </a:solidFill>
                          <a:latin typeface="Calibri"/>
                          <a:ea typeface="宋体"/>
                          <a:cs typeface="宋体"/>
                        </a:rPr>
                        <a:t>1000  H</a:t>
                      </a:r>
                      <a:r>
                        <a:rPr lang="zh-CN" sz="1800" kern="0" dirty="0">
                          <a:solidFill>
                            <a:srgbClr val="000000"/>
                          </a:solidFill>
                          <a:latin typeface="Calibri"/>
                          <a:ea typeface="宋体"/>
                          <a:cs typeface="宋体"/>
                        </a:rPr>
                        <a:t>≤</a:t>
                      </a:r>
                      <a:r>
                        <a:rPr lang="en-US" sz="1800" kern="0" dirty="0">
                          <a:solidFill>
                            <a:srgbClr val="000000"/>
                          </a:solidFill>
                          <a:latin typeface="Calibri"/>
                          <a:ea typeface="宋体"/>
                          <a:cs typeface="宋体"/>
                        </a:rPr>
                        <a:t>40m </a:t>
                      </a:r>
                      <a:r>
                        <a:rPr lang="zh-CN" sz="1800" kern="0" dirty="0">
                          <a:solidFill>
                            <a:srgbClr val="000000"/>
                          </a:solidFill>
                          <a:latin typeface="Calibri"/>
                          <a:ea typeface="宋体"/>
                          <a:cs typeface="宋体"/>
                        </a:rPr>
                        <a:t>砂土、粘土</a:t>
                      </a:r>
                      <a:r>
                        <a:rPr lang="en-US" sz="1800" kern="0" dirty="0">
                          <a:solidFill>
                            <a:srgbClr val="000000"/>
                          </a:solidFill>
                          <a:latin typeface="Calibri"/>
                          <a:ea typeface="宋体"/>
                          <a:cs typeface="宋体"/>
                        </a:rPr>
                        <a:t>      </a:t>
                      </a:r>
                      <a:r>
                        <a:rPr lang="zh-CN" altLang="en-US" sz="1800" kern="0" dirty="0" smtClean="0">
                          <a:solidFill>
                            <a:srgbClr val="000000"/>
                          </a:solidFill>
                          <a:highlight>
                            <a:srgbClr val="00FFFF"/>
                          </a:highlight>
                          <a:latin typeface="宋体"/>
                          <a:ea typeface="宋体"/>
                          <a:cs typeface="宋体"/>
                        </a:rPr>
                        <a:t>①</a:t>
                      </a:r>
                      <a:endParaRPr lang="zh-CN" sz="2000" kern="100" dirty="0">
                        <a:latin typeface="Calibri"/>
                        <a:ea typeface="宋体"/>
                        <a:cs typeface="Times New Roman"/>
                      </a:endParaRPr>
                    </a:p>
                  </a:txBody>
                  <a:tcPr marL="68580" marR="68580" marT="0" marB="0" anchor="ctr"/>
                </a:tc>
                <a:tc>
                  <a:txBody>
                    <a:bodyPr/>
                    <a:lstStyle/>
                    <a:p>
                      <a:pPr algn="ctr">
                        <a:spcAft>
                          <a:spcPts val="0"/>
                        </a:spcAft>
                      </a:pPr>
                      <a:r>
                        <a:rPr lang="en-US" sz="1800" kern="0" dirty="0">
                          <a:solidFill>
                            <a:srgbClr val="000000"/>
                          </a:solidFill>
                          <a:latin typeface="宋体"/>
                          <a:ea typeface="宋体"/>
                          <a:cs typeface="宋体"/>
                        </a:rPr>
                        <a:t>10m</a:t>
                      </a:r>
                      <a:endParaRPr lang="zh-CN" sz="2000" kern="100" dirty="0">
                        <a:latin typeface="Calibri"/>
                        <a:ea typeface="宋体"/>
                        <a:cs typeface="Times New Roman"/>
                      </a:endParaRPr>
                    </a:p>
                  </a:txBody>
                  <a:tcPr marL="68580" marR="68580" marT="0" marB="0" anchor="ctr"/>
                </a:tc>
                <a:tc>
                  <a:txBody>
                    <a:bodyPr/>
                    <a:lstStyle/>
                    <a:p>
                      <a:pPr algn="r">
                        <a:spcAft>
                          <a:spcPts val="0"/>
                        </a:spcAft>
                      </a:pPr>
                      <a:r>
                        <a:rPr lang="en-US" sz="1800" kern="0">
                          <a:solidFill>
                            <a:srgbClr val="000000"/>
                          </a:solidFill>
                          <a:latin typeface="宋体"/>
                          <a:ea typeface="宋体"/>
                          <a:cs typeface="宋体"/>
                        </a:rPr>
                        <a:t>755.044</a:t>
                      </a:r>
                      <a:endParaRPr lang="zh-CN" sz="2000" kern="100">
                        <a:latin typeface="Calibri"/>
                        <a:ea typeface="宋体"/>
                        <a:cs typeface="Times New Roman"/>
                      </a:endParaRPr>
                    </a:p>
                  </a:txBody>
                  <a:tcPr marL="68580" marR="68580" marT="0" marB="0" anchor="ctr"/>
                </a:tc>
              </a:tr>
              <a:tr h="370418">
                <a:tc>
                  <a:txBody>
                    <a:bodyPr/>
                    <a:lstStyle/>
                    <a:p>
                      <a:pPr algn="ctr">
                        <a:spcAft>
                          <a:spcPts val="0"/>
                        </a:spcAft>
                      </a:pPr>
                      <a:r>
                        <a:rPr lang="en-US" sz="1800" kern="0">
                          <a:solidFill>
                            <a:srgbClr val="000000"/>
                          </a:solidFill>
                          <a:latin typeface="宋体"/>
                          <a:ea typeface="宋体"/>
                          <a:cs typeface="宋体"/>
                        </a:rPr>
                        <a:t> </a:t>
                      </a:r>
                      <a:endParaRPr lang="zh-CN" sz="2000" kern="100">
                        <a:latin typeface="Calibri"/>
                        <a:ea typeface="宋体"/>
                        <a:cs typeface="Times New Roman"/>
                      </a:endParaRPr>
                    </a:p>
                  </a:txBody>
                  <a:tcPr marL="68580" marR="68580" marT="0" marB="0" anchor="ctr"/>
                </a:tc>
                <a:tc>
                  <a:txBody>
                    <a:bodyPr/>
                    <a:lstStyle/>
                    <a:p>
                      <a:pPr algn="ctr">
                        <a:spcAft>
                          <a:spcPts val="0"/>
                        </a:spcAft>
                      </a:pPr>
                      <a:r>
                        <a:rPr lang="en-US" sz="1800" kern="0" dirty="0">
                          <a:solidFill>
                            <a:srgbClr val="000000"/>
                          </a:solidFill>
                          <a:latin typeface="宋体"/>
                          <a:ea typeface="宋体"/>
                          <a:cs typeface="宋体"/>
                        </a:rPr>
                        <a:t>G2-0195</a:t>
                      </a:r>
                      <a:r>
                        <a:rPr lang="zh-CN" sz="1800" kern="0" dirty="0">
                          <a:solidFill>
                            <a:srgbClr val="000000"/>
                          </a:solidFill>
                          <a:latin typeface="Calibri"/>
                          <a:ea typeface="宋体"/>
                          <a:cs typeface="宋体"/>
                        </a:rPr>
                        <a:t>换</a:t>
                      </a:r>
                      <a:r>
                        <a:rPr lang="en-US" sz="1800" kern="0" dirty="0">
                          <a:solidFill>
                            <a:srgbClr val="000000"/>
                          </a:solidFill>
                          <a:latin typeface="Calibri"/>
                          <a:ea typeface="宋体"/>
                          <a:cs typeface="宋体"/>
                        </a:rPr>
                        <a:t>   </a:t>
                      </a:r>
                      <a:r>
                        <a:rPr lang="zh-CN" altLang="en-US" sz="1800" kern="0" dirty="0" smtClean="0">
                          <a:solidFill>
                            <a:srgbClr val="000000"/>
                          </a:solidFill>
                          <a:highlight>
                            <a:srgbClr val="00FFFF"/>
                          </a:highlight>
                          <a:latin typeface="宋体"/>
                          <a:ea typeface="宋体"/>
                          <a:cs typeface="宋体"/>
                        </a:rPr>
                        <a:t>②</a:t>
                      </a:r>
                      <a:endParaRPr lang="zh-CN" sz="2000" kern="100" dirty="0">
                        <a:latin typeface="Calibri"/>
                        <a:ea typeface="宋体"/>
                        <a:cs typeface="Times New Roman"/>
                      </a:endParaRPr>
                    </a:p>
                  </a:txBody>
                  <a:tcPr marL="68580" marR="68580" marT="0" marB="0" anchor="ctr"/>
                </a:tc>
                <a:tc>
                  <a:txBody>
                    <a:bodyPr/>
                    <a:lstStyle/>
                    <a:p>
                      <a:pPr algn="l">
                        <a:spcAft>
                          <a:spcPts val="0"/>
                        </a:spcAft>
                      </a:pPr>
                      <a:r>
                        <a:rPr lang="zh-CN" sz="1800" kern="0" dirty="0">
                          <a:solidFill>
                            <a:srgbClr val="000000"/>
                          </a:solidFill>
                          <a:latin typeface="Calibri"/>
                          <a:ea typeface="宋体"/>
                          <a:cs typeface="宋体"/>
                        </a:rPr>
                        <a:t>灌注桩混凝土 回旋</a:t>
                      </a:r>
                      <a:r>
                        <a:rPr lang="zh-CN" sz="1800" kern="0" dirty="0" smtClean="0">
                          <a:solidFill>
                            <a:srgbClr val="000000"/>
                          </a:solidFill>
                          <a:latin typeface="Calibri"/>
                          <a:ea typeface="宋体"/>
                          <a:cs typeface="宋体"/>
                        </a:rPr>
                        <a:t>钻孔</a:t>
                      </a:r>
                      <a:r>
                        <a:rPr lang="en-US" altLang="zh-CN" sz="1800" kern="0" dirty="0" smtClean="0">
                          <a:solidFill>
                            <a:srgbClr val="000000"/>
                          </a:solidFill>
                          <a:latin typeface="Calibri"/>
                          <a:ea typeface="宋体"/>
                          <a:cs typeface="宋体"/>
                        </a:rPr>
                        <a:t>      </a:t>
                      </a:r>
                      <a:r>
                        <a:rPr lang="zh-CN" altLang="en-US" sz="1800" kern="0" dirty="0" smtClean="0">
                          <a:solidFill>
                            <a:srgbClr val="000000"/>
                          </a:solidFill>
                          <a:latin typeface="Calibri"/>
                          <a:ea typeface="宋体"/>
                          <a:cs typeface="宋体"/>
                        </a:rPr>
                        <a:t>③</a:t>
                      </a:r>
                      <a:endParaRPr lang="zh-CN" sz="2000" kern="100" dirty="0">
                        <a:latin typeface="Calibri"/>
                        <a:ea typeface="宋体"/>
                        <a:cs typeface="Times New Roman"/>
                      </a:endParaRPr>
                    </a:p>
                  </a:txBody>
                  <a:tcPr marL="68580" marR="68580" marT="0" marB="0" anchor="ctr"/>
                </a:tc>
                <a:tc>
                  <a:txBody>
                    <a:bodyPr/>
                    <a:lstStyle/>
                    <a:p>
                      <a:pPr algn="ctr">
                        <a:spcAft>
                          <a:spcPts val="0"/>
                        </a:spcAft>
                      </a:pPr>
                      <a:r>
                        <a:rPr lang="en-US" sz="1800" kern="0" dirty="0">
                          <a:solidFill>
                            <a:srgbClr val="000000"/>
                          </a:solidFill>
                          <a:latin typeface="宋体"/>
                          <a:ea typeface="宋体"/>
                          <a:cs typeface="宋体"/>
                        </a:rPr>
                        <a:t>10m3</a:t>
                      </a:r>
                      <a:endParaRPr lang="zh-CN" sz="2000" kern="100" dirty="0">
                        <a:latin typeface="Calibri"/>
                        <a:ea typeface="宋体"/>
                        <a:cs typeface="Times New Roman"/>
                      </a:endParaRPr>
                    </a:p>
                  </a:txBody>
                  <a:tcPr marL="68580" marR="68580" marT="0" marB="0" anchor="ctr"/>
                </a:tc>
                <a:tc>
                  <a:txBody>
                    <a:bodyPr/>
                    <a:lstStyle/>
                    <a:p>
                      <a:pPr algn="r">
                        <a:spcAft>
                          <a:spcPts val="0"/>
                        </a:spcAft>
                      </a:pPr>
                      <a:r>
                        <a:rPr lang="en-US" sz="1800" kern="0" dirty="0" smtClean="0">
                          <a:solidFill>
                            <a:srgbClr val="000000"/>
                          </a:solidFill>
                          <a:latin typeface="宋体"/>
                          <a:ea typeface="宋体"/>
                          <a:cs typeface="宋体"/>
                        </a:rPr>
                        <a:t>552.72</a:t>
                      </a:r>
                      <a:endParaRPr lang="zh-CN" sz="2000" kern="100" dirty="0">
                        <a:latin typeface="Calibri"/>
                        <a:ea typeface="宋体"/>
                        <a:cs typeface="Times New Roman"/>
                      </a:endParaRPr>
                    </a:p>
                  </a:txBody>
                  <a:tcPr marL="68580" marR="68580" marT="0" marB="0" anchor="ctr"/>
                </a:tc>
              </a:tr>
              <a:tr h="370418">
                <a:tc>
                  <a:txBody>
                    <a:bodyPr/>
                    <a:lstStyle/>
                    <a:p>
                      <a:pPr algn="ctr">
                        <a:spcAft>
                          <a:spcPts val="0"/>
                        </a:spcAft>
                      </a:pPr>
                      <a:r>
                        <a:rPr lang="en-US" sz="1800" kern="0">
                          <a:solidFill>
                            <a:srgbClr val="000000"/>
                          </a:solidFill>
                          <a:latin typeface="宋体"/>
                          <a:ea typeface="宋体"/>
                          <a:cs typeface="宋体"/>
                        </a:rPr>
                        <a:t> </a:t>
                      </a:r>
                      <a:endParaRPr lang="zh-CN" sz="2000" kern="100">
                        <a:latin typeface="Calibri"/>
                        <a:ea typeface="宋体"/>
                        <a:cs typeface="Times New Roman"/>
                      </a:endParaRPr>
                    </a:p>
                  </a:txBody>
                  <a:tcPr marL="68580" marR="68580" marT="0" marB="0" anchor="ctr"/>
                </a:tc>
                <a:tc>
                  <a:txBody>
                    <a:bodyPr/>
                    <a:lstStyle/>
                    <a:p>
                      <a:pPr algn="ctr">
                        <a:spcAft>
                          <a:spcPts val="0"/>
                        </a:spcAft>
                      </a:pPr>
                      <a:r>
                        <a:rPr lang="en-US" sz="1800" kern="0">
                          <a:solidFill>
                            <a:srgbClr val="000000"/>
                          </a:solidFill>
                          <a:latin typeface="宋体"/>
                          <a:ea typeface="宋体"/>
                          <a:cs typeface="宋体"/>
                        </a:rPr>
                        <a:t>D3-0194</a:t>
                      </a:r>
                      <a:endParaRPr lang="zh-CN" sz="2000" kern="100">
                        <a:latin typeface="Calibri"/>
                        <a:ea typeface="宋体"/>
                        <a:cs typeface="Times New Roman"/>
                      </a:endParaRPr>
                    </a:p>
                  </a:txBody>
                  <a:tcPr marL="68580" marR="68580" marT="0" marB="0" anchor="ctr"/>
                </a:tc>
                <a:tc>
                  <a:txBody>
                    <a:bodyPr/>
                    <a:lstStyle/>
                    <a:p>
                      <a:pPr algn="l">
                        <a:spcAft>
                          <a:spcPts val="0"/>
                        </a:spcAft>
                      </a:pPr>
                      <a:r>
                        <a:rPr lang="zh-CN" sz="1800" kern="0" dirty="0">
                          <a:solidFill>
                            <a:srgbClr val="000000"/>
                          </a:solidFill>
                          <a:latin typeface="Calibri"/>
                          <a:ea typeface="宋体"/>
                          <a:cs typeface="宋体"/>
                        </a:rPr>
                        <a:t>泥浆制作</a:t>
                      </a:r>
                      <a:endParaRPr lang="zh-CN" sz="2000" kern="100" dirty="0">
                        <a:latin typeface="Calibri"/>
                        <a:ea typeface="宋体"/>
                        <a:cs typeface="Times New Roman"/>
                      </a:endParaRPr>
                    </a:p>
                  </a:txBody>
                  <a:tcPr marL="68580" marR="68580" marT="0" marB="0" anchor="ctr"/>
                </a:tc>
                <a:tc>
                  <a:txBody>
                    <a:bodyPr/>
                    <a:lstStyle/>
                    <a:p>
                      <a:pPr algn="ctr">
                        <a:spcAft>
                          <a:spcPts val="0"/>
                        </a:spcAft>
                      </a:pPr>
                      <a:r>
                        <a:rPr lang="en-US" sz="1800" kern="0">
                          <a:solidFill>
                            <a:srgbClr val="000000"/>
                          </a:solidFill>
                          <a:latin typeface="宋体"/>
                          <a:ea typeface="宋体"/>
                          <a:cs typeface="宋体"/>
                        </a:rPr>
                        <a:t>10m3</a:t>
                      </a:r>
                      <a:endParaRPr lang="zh-CN" sz="2000" kern="100">
                        <a:latin typeface="Calibri"/>
                        <a:ea typeface="宋体"/>
                        <a:cs typeface="Times New Roman"/>
                      </a:endParaRPr>
                    </a:p>
                  </a:txBody>
                  <a:tcPr marL="68580" marR="68580" marT="0" marB="0" anchor="ctr"/>
                </a:tc>
                <a:tc>
                  <a:txBody>
                    <a:bodyPr/>
                    <a:lstStyle/>
                    <a:p>
                      <a:pPr algn="r">
                        <a:spcAft>
                          <a:spcPts val="0"/>
                        </a:spcAft>
                      </a:pPr>
                      <a:r>
                        <a:rPr lang="en-US" sz="1800" kern="0" dirty="0">
                          <a:solidFill>
                            <a:srgbClr val="000000"/>
                          </a:solidFill>
                          <a:latin typeface="宋体"/>
                          <a:ea typeface="宋体"/>
                          <a:cs typeface="宋体"/>
                        </a:rPr>
                        <a:t>438.9</a:t>
                      </a:r>
                      <a:endParaRPr lang="zh-CN" sz="2000" kern="100" dirty="0">
                        <a:latin typeface="Calibri"/>
                        <a:ea typeface="宋体"/>
                        <a:cs typeface="Times New Roman"/>
                      </a:endParaRPr>
                    </a:p>
                  </a:txBody>
                  <a:tcPr marL="68580" marR="68580" marT="0" marB="0" anchor="ctr"/>
                </a:tc>
              </a:tr>
              <a:tr h="487124">
                <a:tc>
                  <a:txBody>
                    <a:bodyPr/>
                    <a:lstStyle/>
                    <a:p>
                      <a:pPr algn="ctr">
                        <a:spcAft>
                          <a:spcPts val="0"/>
                        </a:spcAft>
                      </a:pPr>
                      <a:r>
                        <a:rPr lang="en-US" sz="1800" kern="0">
                          <a:solidFill>
                            <a:srgbClr val="000000"/>
                          </a:solidFill>
                          <a:latin typeface="宋体"/>
                          <a:ea typeface="宋体"/>
                          <a:cs typeface="宋体"/>
                        </a:rPr>
                        <a:t> </a:t>
                      </a:r>
                      <a:endParaRPr lang="zh-CN" sz="2000" kern="100">
                        <a:latin typeface="Calibri"/>
                        <a:ea typeface="宋体"/>
                        <a:cs typeface="Times New Roman"/>
                      </a:endParaRPr>
                    </a:p>
                  </a:txBody>
                  <a:tcPr marL="68580" marR="68580" marT="0" marB="0" anchor="ctr"/>
                </a:tc>
                <a:tc>
                  <a:txBody>
                    <a:bodyPr/>
                    <a:lstStyle/>
                    <a:p>
                      <a:pPr algn="ctr">
                        <a:spcAft>
                          <a:spcPts val="0"/>
                        </a:spcAft>
                      </a:pPr>
                      <a:r>
                        <a:rPr lang="en-US" sz="1800" kern="0">
                          <a:solidFill>
                            <a:srgbClr val="000000"/>
                          </a:solidFill>
                          <a:latin typeface="宋体"/>
                          <a:ea typeface="宋体"/>
                          <a:cs typeface="宋体"/>
                        </a:rPr>
                        <a:t>G1-0077</a:t>
                      </a:r>
                      <a:endParaRPr lang="zh-CN" sz="2000" kern="100">
                        <a:latin typeface="Calibri"/>
                        <a:ea typeface="宋体"/>
                        <a:cs typeface="Times New Roman"/>
                      </a:endParaRPr>
                    </a:p>
                  </a:txBody>
                  <a:tcPr marL="68580" marR="68580" marT="0" marB="0" anchor="ctr"/>
                </a:tc>
                <a:tc>
                  <a:txBody>
                    <a:bodyPr/>
                    <a:lstStyle/>
                    <a:p>
                      <a:pPr algn="l">
                        <a:spcAft>
                          <a:spcPts val="0"/>
                        </a:spcAft>
                      </a:pPr>
                      <a:r>
                        <a:rPr lang="zh-CN" sz="1800" kern="0" dirty="0">
                          <a:solidFill>
                            <a:srgbClr val="000000"/>
                          </a:solidFill>
                          <a:latin typeface="Calibri"/>
                          <a:ea typeface="宋体"/>
                          <a:cs typeface="宋体"/>
                        </a:rPr>
                        <a:t>挖掘机装自卸汽车运土方 运距</a:t>
                      </a:r>
                      <a:r>
                        <a:rPr lang="en-US" sz="1800" kern="0" dirty="0">
                          <a:solidFill>
                            <a:srgbClr val="000000"/>
                          </a:solidFill>
                          <a:latin typeface="Calibri"/>
                          <a:ea typeface="宋体"/>
                          <a:cs typeface="宋体"/>
                        </a:rPr>
                        <a:t>1km</a:t>
                      </a:r>
                      <a:r>
                        <a:rPr lang="zh-CN" sz="1800" kern="0" dirty="0">
                          <a:solidFill>
                            <a:srgbClr val="000000"/>
                          </a:solidFill>
                          <a:latin typeface="Calibri"/>
                          <a:ea typeface="宋体"/>
                          <a:cs typeface="宋体"/>
                        </a:rPr>
                        <a:t>以内</a:t>
                      </a:r>
                      <a:endParaRPr lang="zh-CN" sz="2000" kern="100" dirty="0">
                        <a:latin typeface="Calibri"/>
                        <a:ea typeface="宋体"/>
                        <a:cs typeface="Times New Roman"/>
                      </a:endParaRPr>
                    </a:p>
                  </a:txBody>
                  <a:tcPr marL="68580" marR="68580" marT="0" marB="0" anchor="ctr"/>
                </a:tc>
                <a:tc>
                  <a:txBody>
                    <a:bodyPr/>
                    <a:lstStyle/>
                    <a:p>
                      <a:pPr algn="ctr">
                        <a:spcAft>
                          <a:spcPts val="0"/>
                        </a:spcAft>
                      </a:pPr>
                      <a:r>
                        <a:rPr lang="en-US" sz="1800" kern="0">
                          <a:solidFill>
                            <a:srgbClr val="000000"/>
                          </a:solidFill>
                          <a:latin typeface="宋体"/>
                          <a:ea typeface="宋体"/>
                          <a:cs typeface="宋体"/>
                        </a:rPr>
                        <a:t>100m3</a:t>
                      </a:r>
                      <a:endParaRPr lang="zh-CN" sz="2000" kern="100">
                        <a:latin typeface="Calibri"/>
                        <a:ea typeface="宋体"/>
                        <a:cs typeface="Times New Roman"/>
                      </a:endParaRPr>
                    </a:p>
                  </a:txBody>
                  <a:tcPr marL="68580" marR="68580" marT="0" marB="0" anchor="ctr"/>
                </a:tc>
                <a:tc>
                  <a:txBody>
                    <a:bodyPr/>
                    <a:lstStyle/>
                    <a:p>
                      <a:pPr marL="0" algn="r" rtl="0" eaLnBrk="1" latinLnBrk="0" hangingPunct="1">
                        <a:spcAft>
                          <a:spcPts val="0"/>
                        </a:spcAft>
                      </a:pPr>
                      <a:r>
                        <a:rPr kumimoji="0" lang="en-US" altLang="zh-CN" sz="1800" kern="0" dirty="0" smtClean="0">
                          <a:solidFill>
                            <a:srgbClr val="000000"/>
                          </a:solidFill>
                          <a:latin typeface="宋体"/>
                          <a:ea typeface="宋体"/>
                          <a:cs typeface="宋体"/>
                        </a:rPr>
                        <a:t>59.301</a:t>
                      </a:r>
                      <a:endParaRPr kumimoji="0" lang="zh-CN" sz="1800" kern="0" dirty="0">
                        <a:solidFill>
                          <a:srgbClr val="000000"/>
                        </a:solidFill>
                        <a:latin typeface="宋体"/>
                        <a:ea typeface="宋体"/>
                        <a:cs typeface="宋体"/>
                      </a:endParaRPr>
                    </a:p>
                  </a:txBody>
                  <a:tcPr marL="68580" marR="68580" marT="0" marB="0" anchor="ctr"/>
                </a:tc>
              </a:tr>
              <a:tr h="487124">
                <a:tc>
                  <a:txBody>
                    <a:bodyPr/>
                    <a:lstStyle/>
                    <a:p>
                      <a:pPr algn="ctr">
                        <a:spcAft>
                          <a:spcPts val="0"/>
                        </a:spcAft>
                      </a:pPr>
                      <a:endParaRPr lang="zh-CN" sz="2000" kern="100">
                        <a:latin typeface="Calibri"/>
                        <a:ea typeface="宋体"/>
                        <a:cs typeface="Times New Roman"/>
                      </a:endParaRPr>
                    </a:p>
                  </a:txBody>
                  <a:tcPr marL="68580" marR="68580" marT="0" marB="0" anchor="ctr"/>
                </a:tc>
                <a:tc>
                  <a:txBody>
                    <a:bodyPr/>
                    <a:lstStyle/>
                    <a:p>
                      <a:pPr algn="ctr">
                        <a:spcAft>
                          <a:spcPts val="0"/>
                        </a:spcAft>
                      </a:pPr>
                      <a:r>
                        <a:rPr lang="en-US" sz="1800" kern="0" dirty="0">
                          <a:solidFill>
                            <a:srgbClr val="000000"/>
                          </a:solidFill>
                          <a:latin typeface="宋体"/>
                          <a:ea typeface="宋体"/>
                          <a:cs typeface="宋体"/>
                        </a:rPr>
                        <a:t>G1-0078</a:t>
                      </a:r>
                      <a:r>
                        <a:rPr lang="zh-CN" sz="1800" kern="0" dirty="0">
                          <a:solidFill>
                            <a:srgbClr val="000000"/>
                          </a:solidFill>
                          <a:latin typeface="Calibri"/>
                          <a:ea typeface="宋体"/>
                          <a:cs typeface="宋体"/>
                        </a:rPr>
                        <a:t>换</a:t>
                      </a:r>
                      <a:endParaRPr lang="zh-CN" sz="2000" kern="100" dirty="0">
                        <a:latin typeface="Calibri"/>
                        <a:ea typeface="宋体"/>
                        <a:cs typeface="Times New Roman"/>
                      </a:endParaRPr>
                    </a:p>
                  </a:txBody>
                  <a:tcPr marL="68580" marR="68580" marT="0" marB="0" anchor="ctr"/>
                </a:tc>
                <a:tc>
                  <a:txBody>
                    <a:bodyPr/>
                    <a:lstStyle/>
                    <a:p>
                      <a:pPr algn="l">
                        <a:spcAft>
                          <a:spcPts val="0"/>
                        </a:spcAft>
                      </a:pPr>
                      <a:r>
                        <a:rPr lang="zh-CN" sz="1800" kern="0" dirty="0">
                          <a:solidFill>
                            <a:srgbClr val="000000"/>
                          </a:solidFill>
                          <a:latin typeface="Calibri"/>
                          <a:ea typeface="宋体"/>
                          <a:cs typeface="宋体"/>
                        </a:rPr>
                        <a:t>自卸汽车运土方 每增</a:t>
                      </a:r>
                      <a:r>
                        <a:rPr lang="en-US" sz="1800" kern="0" dirty="0">
                          <a:solidFill>
                            <a:srgbClr val="000000"/>
                          </a:solidFill>
                          <a:latin typeface="Calibri"/>
                          <a:ea typeface="宋体"/>
                          <a:cs typeface="宋体"/>
                        </a:rPr>
                        <a:t>1km[</a:t>
                      </a:r>
                      <a:r>
                        <a:rPr lang="zh-CN" sz="1800" kern="0" dirty="0">
                          <a:solidFill>
                            <a:srgbClr val="000000"/>
                          </a:solidFill>
                          <a:latin typeface="Calibri"/>
                          <a:ea typeface="宋体"/>
                          <a:cs typeface="宋体"/>
                        </a:rPr>
                        <a:t>单价</a:t>
                      </a:r>
                      <a:r>
                        <a:rPr lang="en-US" sz="1800" kern="0" dirty="0">
                          <a:solidFill>
                            <a:srgbClr val="000000"/>
                          </a:solidFill>
                          <a:latin typeface="Calibri"/>
                          <a:ea typeface="宋体"/>
                          <a:cs typeface="宋体"/>
                        </a:rPr>
                        <a:t>*4]</a:t>
                      </a:r>
                      <a:endParaRPr lang="zh-CN" sz="2000" kern="100" dirty="0">
                        <a:latin typeface="Calibri"/>
                        <a:ea typeface="宋体"/>
                        <a:cs typeface="Times New Roman"/>
                      </a:endParaRPr>
                    </a:p>
                  </a:txBody>
                  <a:tcPr marL="68580" marR="68580" marT="0" marB="0" anchor="ctr"/>
                </a:tc>
                <a:tc>
                  <a:txBody>
                    <a:bodyPr/>
                    <a:lstStyle/>
                    <a:p>
                      <a:pPr algn="ctr">
                        <a:spcAft>
                          <a:spcPts val="0"/>
                        </a:spcAft>
                      </a:pPr>
                      <a:r>
                        <a:rPr lang="en-US" sz="1800" kern="0">
                          <a:solidFill>
                            <a:srgbClr val="000000"/>
                          </a:solidFill>
                          <a:latin typeface="宋体"/>
                          <a:ea typeface="宋体"/>
                          <a:cs typeface="宋体"/>
                        </a:rPr>
                        <a:t>100m3</a:t>
                      </a:r>
                      <a:endParaRPr lang="zh-CN" sz="2000" kern="100">
                        <a:latin typeface="Calibri"/>
                        <a:ea typeface="宋体"/>
                        <a:cs typeface="Times New Roman"/>
                      </a:endParaRPr>
                    </a:p>
                  </a:txBody>
                  <a:tcPr marL="68580" marR="68580" marT="0" marB="0" anchor="ctr"/>
                </a:tc>
                <a:tc>
                  <a:txBody>
                    <a:bodyPr/>
                    <a:lstStyle/>
                    <a:p>
                      <a:pPr marL="0" algn="r" rtl="0" eaLnBrk="1" latinLnBrk="0" hangingPunct="1">
                        <a:spcAft>
                          <a:spcPts val="0"/>
                        </a:spcAft>
                      </a:pPr>
                      <a:r>
                        <a:rPr kumimoji="0" lang="en-US" altLang="zh-CN" sz="1800" kern="0" dirty="0" smtClean="0">
                          <a:solidFill>
                            <a:srgbClr val="000000"/>
                          </a:solidFill>
                          <a:latin typeface="宋体"/>
                          <a:ea typeface="宋体"/>
                          <a:cs typeface="宋体"/>
                        </a:rPr>
                        <a:t>59.301</a:t>
                      </a:r>
                      <a:endParaRPr kumimoji="0" lang="zh-CN" altLang="zh-CN" sz="1800" kern="0" dirty="0">
                        <a:solidFill>
                          <a:srgbClr val="000000"/>
                        </a:solidFill>
                        <a:latin typeface="宋体"/>
                        <a:ea typeface="宋体"/>
                        <a:cs typeface="宋体"/>
                      </a:endParaRPr>
                    </a:p>
                  </a:txBody>
                  <a:tcPr marL="68580" marR="68580" marT="0" marB="0" anchor="ctr"/>
                </a:tc>
              </a:tr>
            </a:tbl>
          </a:graphicData>
        </a:graphic>
      </p:graphicFrame>
      <p:sp>
        <p:nvSpPr>
          <p:cNvPr id="3" name="标题 2"/>
          <p:cNvSpPr>
            <a:spLocks noGrp="1"/>
          </p:cNvSpPr>
          <p:nvPr>
            <p:ph type="title"/>
          </p:nvPr>
        </p:nvSpPr>
        <p:spPr/>
        <p:txBody>
          <a:bodyPr>
            <a:normAutofit/>
          </a:bodyPr>
          <a:lstStyle/>
          <a:p>
            <a:r>
              <a:rPr lang="zh-CN" altLang="en-US" sz="4000" dirty="0" smtClean="0"/>
              <a:t>工程量清单与定额的关联</a:t>
            </a:r>
            <a:r>
              <a:rPr lang="en-US" altLang="zh-CN" sz="4800" dirty="0" smtClean="0"/>
              <a:t/>
            </a:r>
            <a:br>
              <a:rPr lang="en-US" altLang="zh-CN" sz="4800" dirty="0" smtClean="0"/>
            </a:br>
            <a:r>
              <a:rPr lang="zh-CN" altLang="zh-CN" sz="2800" dirty="0" smtClean="0">
                <a:solidFill>
                  <a:srgbClr val="FF0000"/>
                </a:solidFill>
              </a:rPr>
              <a:t>四、用实例说明清单套用定额</a:t>
            </a:r>
            <a:endParaRPr lang="zh-CN" altLang="en-US" dirty="0">
              <a:solidFill>
                <a:srgbClr val="FF0000"/>
              </a:solidFill>
            </a:endParaRPr>
          </a:p>
        </p:txBody>
      </p:sp>
    </p:spTree>
  </p:cSld>
  <p:clrMapOvr>
    <a:masterClrMapping/>
  </p:clrMapOvr>
  <p:transition>
    <p:pull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ln>
            <a:solidFill>
              <a:schemeClr val="accent1"/>
            </a:solidFill>
          </a:ln>
        </p:spPr>
        <p:txBody>
          <a:bodyPr/>
          <a:lstStyle/>
          <a:p>
            <a:r>
              <a:rPr lang="zh-CN" altLang="en-US" sz="2400" dirty="0" smtClean="0"/>
              <a:t>①</a:t>
            </a:r>
            <a:r>
              <a:rPr lang="zh-CN" altLang="zh-CN" sz="2400" dirty="0" smtClean="0"/>
              <a:t>钻孔则是按钻孔深度选择</a:t>
            </a:r>
          </a:p>
          <a:p>
            <a:r>
              <a:rPr lang="zh-CN" altLang="en-US" sz="2400" dirty="0" smtClean="0"/>
              <a:t>②</a:t>
            </a:r>
            <a:r>
              <a:rPr lang="zh-CN" altLang="zh-CN" sz="2400" dirty="0" smtClean="0"/>
              <a:t>是定额中本身砼强度不是</a:t>
            </a:r>
            <a:r>
              <a:rPr lang="en-US" altLang="zh-CN" sz="2400" dirty="0" smtClean="0"/>
              <a:t>C35</a:t>
            </a:r>
            <a:r>
              <a:rPr lang="zh-CN" altLang="zh-CN" sz="2400" dirty="0" smtClean="0"/>
              <a:t>，在使用时需对此进行调整换算</a:t>
            </a:r>
            <a:endParaRPr lang="en-US" altLang="zh-CN" sz="2400" dirty="0" smtClean="0"/>
          </a:p>
          <a:p>
            <a:r>
              <a:rPr lang="zh-CN" altLang="en-US" sz="2400" dirty="0" smtClean="0"/>
              <a:t>③实体桩长增加</a:t>
            </a:r>
            <a:r>
              <a:rPr lang="en-US" altLang="zh-CN" sz="2400" dirty="0" smtClean="0"/>
              <a:t>1</a:t>
            </a:r>
            <a:r>
              <a:rPr lang="zh-CN" altLang="en-US" sz="2400" dirty="0" smtClean="0"/>
              <a:t>米计算砼工程量</a:t>
            </a:r>
            <a:endParaRPr lang="en-US" altLang="zh-CN" sz="2400" dirty="0" smtClean="0"/>
          </a:p>
          <a:p>
            <a:endParaRPr lang="en-US" altLang="zh-CN" dirty="0" smtClean="0"/>
          </a:p>
          <a:p>
            <a:endParaRPr lang="en-US" altLang="zh-CN" dirty="0" smtClean="0"/>
          </a:p>
          <a:p>
            <a:r>
              <a:rPr lang="zh-CN" altLang="zh-CN" dirty="0" smtClean="0"/>
              <a:t>⑵顶板砼：厚度</a:t>
            </a:r>
            <a:r>
              <a:rPr lang="en-US" altLang="zh-CN" dirty="0" smtClean="0"/>
              <a:t>:800mm</a:t>
            </a:r>
            <a:r>
              <a:rPr lang="zh-CN" altLang="zh-CN" dirty="0" smtClean="0"/>
              <a:t>，强度</a:t>
            </a:r>
            <a:r>
              <a:rPr lang="en-US" altLang="zh-CN" dirty="0" smtClean="0"/>
              <a:t>:C40P10</a:t>
            </a:r>
            <a:r>
              <a:rPr lang="zh-CN" altLang="zh-CN" dirty="0" smtClean="0"/>
              <a:t>，模板高度：</a:t>
            </a:r>
            <a:r>
              <a:rPr lang="en-US" altLang="zh-CN" dirty="0" smtClean="0"/>
              <a:t>5.6m</a:t>
            </a:r>
          </a:p>
          <a:p>
            <a:endParaRPr lang="zh-CN" altLang="zh-CN" dirty="0" smtClean="0"/>
          </a:p>
          <a:p>
            <a:endParaRPr lang="zh-CN" altLang="zh-CN" dirty="0" smtClean="0"/>
          </a:p>
          <a:p>
            <a:endParaRPr lang="zh-CN" altLang="en-US" dirty="0"/>
          </a:p>
        </p:txBody>
      </p:sp>
      <p:sp>
        <p:nvSpPr>
          <p:cNvPr id="3" name="标题 2"/>
          <p:cNvSpPr>
            <a:spLocks noGrp="1"/>
          </p:cNvSpPr>
          <p:nvPr>
            <p:ph type="title"/>
          </p:nvPr>
        </p:nvSpPr>
        <p:spPr/>
        <p:txBody>
          <a:bodyPr>
            <a:normAutofit fontScale="90000"/>
          </a:bodyPr>
          <a:lstStyle/>
          <a:p>
            <a:r>
              <a:rPr lang="zh-CN" altLang="en-US" sz="4800" dirty="0" smtClean="0"/>
              <a:t>工程量清单与定额的关联</a:t>
            </a:r>
            <a:r>
              <a:rPr lang="en-US" altLang="zh-CN" sz="6000" dirty="0" smtClean="0"/>
              <a:t/>
            </a:r>
            <a:br>
              <a:rPr lang="en-US" altLang="zh-CN" sz="6000" dirty="0" smtClean="0"/>
            </a:br>
            <a:r>
              <a:rPr lang="zh-CN" altLang="zh-CN" sz="3100" dirty="0" smtClean="0">
                <a:solidFill>
                  <a:srgbClr val="FF0000"/>
                </a:solidFill>
              </a:rPr>
              <a:t>四、用实例说明清单套用定额</a:t>
            </a:r>
            <a:endParaRPr lang="zh-CN" altLang="en-US" sz="3600" dirty="0">
              <a:solidFill>
                <a:srgbClr val="FF0000"/>
              </a:solidFill>
            </a:endParaRPr>
          </a:p>
        </p:txBody>
      </p:sp>
    </p:spTree>
  </p:cSld>
  <p:clrMapOvr>
    <a:masterClrMapping/>
  </p:clrMapOvr>
  <p:transition>
    <p:pull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683568" y="332656"/>
            <a:ext cx="7811208" cy="1584176"/>
          </a:xfrm>
        </p:spPr>
        <p:style>
          <a:lnRef idx="2">
            <a:schemeClr val="accent2"/>
          </a:lnRef>
          <a:fillRef idx="1">
            <a:schemeClr val="lt1"/>
          </a:fillRef>
          <a:effectRef idx="0">
            <a:schemeClr val="accent2"/>
          </a:effectRef>
          <a:fontRef idx="minor">
            <a:schemeClr val="dk1"/>
          </a:fontRef>
        </p:style>
        <p:txBody>
          <a:bodyPr>
            <a:normAutofit/>
          </a:bodyPr>
          <a:lstStyle/>
          <a:p>
            <a:pPr algn="l"/>
            <a:r>
              <a:rPr lang="zh-CN" altLang="en-US" sz="3600" dirty="0" smtClean="0"/>
              <a:t>工程量清单与定额的关联</a:t>
            </a:r>
            <a:r>
              <a:rPr lang="en-US" altLang="zh-CN" sz="6000" dirty="0" smtClean="0"/>
              <a:t/>
            </a:r>
            <a:br>
              <a:rPr lang="en-US" altLang="zh-CN" sz="6000" dirty="0" smtClean="0"/>
            </a:br>
            <a:r>
              <a:rPr lang="zh-CN" altLang="zh-CN" sz="2800" dirty="0" smtClean="0">
                <a:solidFill>
                  <a:srgbClr val="FF0000"/>
                </a:solidFill>
              </a:rPr>
              <a:t>四、用实例说明清单套用定额</a:t>
            </a:r>
            <a:endParaRPr lang="zh-CN" altLang="en-US" sz="3600" dirty="0">
              <a:solidFill>
                <a:srgbClr val="FF0000"/>
              </a:solidFill>
            </a:endParaRPr>
          </a:p>
        </p:txBody>
      </p:sp>
      <p:sp>
        <p:nvSpPr>
          <p:cNvPr id="5" name="文本占位符 4"/>
          <p:cNvSpPr>
            <a:spLocks noGrp="1"/>
          </p:cNvSpPr>
          <p:nvPr>
            <p:ph type="body" idx="1"/>
          </p:nvPr>
        </p:nvSpPr>
        <p:spPr/>
        <p:txBody>
          <a:bodyPr/>
          <a:lstStyle/>
          <a:p>
            <a:endParaRPr lang="zh-CN" altLang="en-US"/>
          </a:p>
        </p:txBody>
      </p:sp>
      <p:graphicFrame>
        <p:nvGraphicFramePr>
          <p:cNvPr id="4" name="内容占位符 3"/>
          <p:cNvGraphicFramePr>
            <a:graphicFrameLocks noGrp="1"/>
          </p:cNvGraphicFramePr>
          <p:nvPr>
            <p:ph idx="4294967295"/>
          </p:nvPr>
        </p:nvGraphicFramePr>
        <p:xfrm>
          <a:off x="539552" y="2060848"/>
          <a:ext cx="8229600" cy="4221088"/>
        </p:xfrm>
        <a:graphic>
          <a:graphicData uri="http://schemas.openxmlformats.org/drawingml/2006/table">
            <a:tbl>
              <a:tblPr firstRow="1" bandRow="1">
                <a:tableStyleId>{5C22544A-7EE6-4342-B048-85BDC9FD1C3A}</a:tableStyleId>
              </a:tblPr>
              <a:tblGrid>
                <a:gridCol w="874440"/>
                <a:gridCol w="1728192"/>
                <a:gridCol w="2335128"/>
                <a:gridCol w="1645920"/>
                <a:gridCol w="1645920"/>
              </a:tblGrid>
              <a:tr h="736208">
                <a:tc>
                  <a:txBody>
                    <a:bodyPr/>
                    <a:lstStyle/>
                    <a:p>
                      <a:pPr algn="ctr">
                        <a:spcAft>
                          <a:spcPts val="0"/>
                        </a:spcAft>
                        <a:tabLst>
                          <a:tab pos="388620" algn="l"/>
                        </a:tabLst>
                      </a:pPr>
                      <a:r>
                        <a:rPr lang="zh-CN" sz="1800" kern="0" dirty="0">
                          <a:solidFill>
                            <a:srgbClr val="000000"/>
                          </a:solidFill>
                          <a:latin typeface="Calibri"/>
                          <a:ea typeface="宋体"/>
                          <a:cs typeface="宋体"/>
                        </a:rPr>
                        <a:t>序号</a:t>
                      </a:r>
                      <a:endParaRPr lang="zh-CN" sz="2000" kern="100" dirty="0">
                        <a:latin typeface="Calibri"/>
                        <a:ea typeface="宋体"/>
                        <a:cs typeface="Times New Roman"/>
                      </a:endParaRPr>
                    </a:p>
                  </a:txBody>
                  <a:tcPr marL="68580" marR="68580" marT="0" marB="0" anchor="ctr"/>
                </a:tc>
                <a:tc>
                  <a:txBody>
                    <a:bodyPr/>
                    <a:lstStyle/>
                    <a:p>
                      <a:pPr algn="ctr">
                        <a:spcAft>
                          <a:spcPts val="0"/>
                        </a:spcAft>
                      </a:pPr>
                      <a:r>
                        <a:rPr lang="en-US" sz="1800" kern="0">
                          <a:solidFill>
                            <a:srgbClr val="000000"/>
                          </a:solidFill>
                          <a:latin typeface="宋体"/>
                          <a:ea typeface="宋体"/>
                          <a:cs typeface="宋体"/>
                        </a:rPr>
                        <a:t> </a:t>
                      </a:r>
                      <a:r>
                        <a:rPr lang="zh-CN" sz="1800" kern="0">
                          <a:solidFill>
                            <a:srgbClr val="000000"/>
                          </a:solidFill>
                          <a:latin typeface="Calibri"/>
                          <a:ea typeface="宋体"/>
                          <a:cs typeface="宋体"/>
                        </a:rPr>
                        <a:t>项目 编码</a:t>
                      </a:r>
                      <a:endParaRPr lang="zh-CN" sz="2000" kern="100">
                        <a:latin typeface="Calibri"/>
                        <a:ea typeface="宋体"/>
                        <a:cs typeface="Times New Roman"/>
                      </a:endParaRPr>
                    </a:p>
                  </a:txBody>
                  <a:tcPr marL="68580" marR="68580" marT="0" marB="0" anchor="ctr"/>
                </a:tc>
                <a:tc>
                  <a:txBody>
                    <a:bodyPr/>
                    <a:lstStyle/>
                    <a:p>
                      <a:pPr algn="ctr">
                        <a:spcAft>
                          <a:spcPts val="0"/>
                        </a:spcAft>
                      </a:pPr>
                      <a:r>
                        <a:rPr lang="zh-CN" sz="1800" kern="0">
                          <a:solidFill>
                            <a:srgbClr val="000000"/>
                          </a:solidFill>
                          <a:latin typeface="Calibri"/>
                          <a:ea typeface="宋体"/>
                          <a:cs typeface="宋体"/>
                        </a:rPr>
                        <a:t>项目名称</a:t>
                      </a:r>
                      <a:endParaRPr lang="zh-CN" sz="2000" kern="100">
                        <a:latin typeface="Calibri"/>
                        <a:ea typeface="宋体"/>
                        <a:cs typeface="Times New Roman"/>
                      </a:endParaRPr>
                    </a:p>
                  </a:txBody>
                  <a:tcPr marL="68580" marR="68580" marT="0" marB="0" anchor="ctr"/>
                </a:tc>
                <a:tc>
                  <a:txBody>
                    <a:bodyPr/>
                    <a:lstStyle/>
                    <a:p>
                      <a:pPr algn="ctr">
                        <a:spcAft>
                          <a:spcPts val="0"/>
                        </a:spcAft>
                      </a:pPr>
                      <a:r>
                        <a:rPr lang="zh-CN" sz="1800" kern="0">
                          <a:solidFill>
                            <a:srgbClr val="000000"/>
                          </a:solidFill>
                          <a:latin typeface="Calibri"/>
                          <a:ea typeface="宋体"/>
                          <a:cs typeface="宋体"/>
                        </a:rPr>
                        <a:t>计量单位</a:t>
                      </a:r>
                      <a:endParaRPr lang="zh-CN" sz="2000" kern="100">
                        <a:latin typeface="Calibri"/>
                        <a:ea typeface="宋体"/>
                        <a:cs typeface="Times New Roman"/>
                      </a:endParaRPr>
                    </a:p>
                  </a:txBody>
                  <a:tcPr marL="68580" marR="68580" marT="0" marB="0" anchor="ctr"/>
                </a:tc>
                <a:tc>
                  <a:txBody>
                    <a:bodyPr/>
                    <a:lstStyle/>
                    <a:p>
                      <a:pPr algn="ctr">
                        <a:spcAft>
                          <a:spcPts val="0"/>
                        </a:spcAft>
                      </a:pPr>
                      <a:r>
                        <a:rPr lang="zh-CN" sz="1800" kern="0">
                          <a:solidFill>
                            <a:srgbClr val="000000"/>
                          </a:solidFill>
                          <a:latin typeface="Calibri"/>
                          <a:ea typeface="宋体"/>
                          <a:cs typeface="宋体"/>
                        </a:rPr>
                        <a:t>工程数量</a:t>
                      </a:r>
                      <a:endParaRPr lang="zh-CN" sz="2000" kern="100">
                        <a:latin typeface="Calibri"/>
                        <a:ea typeface="宋体"/>
                        <a:cs typeface="Times New Roman"/>
                      </a:endParaRPr>
                    </a:p>
                  </a:txBody>
                  <a:tcPr marL="68580" marR="68580" marT="0" marB="0" anchor="ctr"/>
                </a:tc>
              </a:tr>
              <a:tr h="370840">
                <a:tc>
                  <a:txBody>
                    <a:bodyPr/>
                    <a:lstStyle/>
                    <a:p>
                      <a:pPr algn="ctr">
                        <a:spcAft>
                          <a:spcPts val="0"/>
                        </a:spcAft>
                      </a:pPr>
                      <a:r>
                        <a:rPr lang="en-US" sz="1800" kern="0" dirty="0">
                          <a:solidFill>
                            <a:srgbClr val="000000"/>
                          </a:solidFill>
                          <a:latin typeface="宋体"/>
                          <a:ea typeface="宋体"/>
                          <a:cs typeface="宋体"/>
                        </a:rPr>
                        <a:t>31</a:t>
                      </a:r>
                      <a:endParaRPr lang="zh-CN" sz="2000" kern="100" dirty="0">
                        <a:latin typeface="Calibri"/>
                        <a:ea typeface="宋体"/>
                        <a:cs typeface="Times New Roman"/>
                      </a:endParaRPr>
                    </a:p>
                  </a:txBody>
                  <a:tcPr marL="68580" marR="68580" marT="0" marB="0" anchor="ctr"/>
                </a:tc>
                <a:tc>
                  <a:txBody>
                    <a:bodyPr/>
                    <a:lstStyle/>
                    <a:p>
                      <a:pPr algn="ctr">
                        <a:spcAft>
                          <a:spcPts val="0"/>
                        </a:spcAft>
                      </a:pPr>
                      <a:r>
                        <a:rPr lang="en-US" sz="1800" kern="0">
                          <a:solidFill>
                            <a:srgbClr val="000000"/>
                          </a:solidFill>
                          <a:latin typeface="宋体"/>
                          <a:ea typeface="宋体"/>
                          <a:cs typeface="宋体"/>
                        </a:rPr>
                        <a:t>080401009001</a:t>
                      </a:r>
                      <a:endParaRPr lang="zh-CN" sz="2000" kern="100">
                        <a:latin typeface="Calibri"/>
                        <a:ea typeface="宋体"/>
                        <a:cs typeface="Times New Roman"/>
                      </a:endParaRPr>
                    </a:p>
                  </a:txBody>
                  <a:tcPr marL="68580" marR="68580" marT="0" marB="0" anchor="ctr"/>
                </a:tc>
                <a:tc>
                  <a:txBody>
                    <a:bodyPr/>
                    <a:lstStyle/>
                    <a:p>
                      <a:pPr algn="ctr">
                        <a:spcAft>
                          <a:spcPts val="0"/>
                        </a:spcAft>
                      </a:pPr>
                      <a:r>
                        <a:rPr lang="zh-CN" sz="1800" kern="0">
                          <a:solidFill>
                            <a:srgbClr val="000000"/>
                          </a:solidFill>
                          <a:latin typeface="Calibri"/>
                          <a:ea typeface="宋体"/>
                          <a:cs typeface="宋体"/>
                        </a:rPr>
                        <a:t>混凝土顶板</a:t>
                      </a:r>
                      <a:r>
                        <a:rPr lang="en-US" sz="1800" kern="0">
                          <a:solidFill>
                            <a:srgbClr val="000000"/>
                          </a:solidFill>
                          <a:latin typeface="Calibri"/>
                          <a:ea typeface="宋体"/>
                          <a:cs typeface="宋体"/>
                        </a:rPr>
                        <a:t>C40P10</a:t>
                      </a:r>
                      <a:endParaRPr lang="zh-CN" sz="2000" kern="100">
                        <a:latin typeface="Calibri"/>
                        <a:ea typeface="宋体"/>
                        <a:cs typeface="Times New Roman"/>
                      </a:endParaRPr>
                    </a:p>
                  </a:txBody>
                  <a:tcPr marL="68580" marR="68580" marT="0" marB="0" anchor="ctr"/>
                </a:tc>
                <a:tc>
                  <a:txBody>
                    <a:bodyPr/>
                    <a:lstStyle/>
                    <a:p>
                      <a:pPr algn="ctr">
                        <a:spcAft>
                          <a:spcPts val="0"/>
                        </a:spcAft>
                      </a:pPr>
                      <a:r>
                        <a:rPr lang="en-US" sz="1800" kern="0" dirty="0">
                          <a:solidFill>
                            <a:srgbClr val="000000"/>
                          </a:solidFill>
                          <a:latin typeface="宋体"/>
                          <a:ea typeface="宋体"/>
                          <a:cs typeface="宋体"/>
                        </a:rPr>
                        <a:t>m3</a:t>
                      </a:r>
                      <a:endParaRPr lang="zh-CN" sz="2000" kern="100" dirty="0">
                        <a:latin typeface="Calibri"/>
                        <a:ea typeface="宋体"/>
                        <a:cs typeface="Times New Roman"/>
                      </a:endParaRPr>
                    </a:p>
                  </a:txBody>
                  <a:tcPr marL="68580" marR="68580" marT="0" marB="0" anchor="ctr"/>
                </a:tc>
                <a:tc>
                  <a:txBody>
                    <a:bodyPr/>
                    <a:lstStyle/>
                    <a:p>
                      <a:pPr algn="r">
                        <a:spcAft>
                          <a:spcPts val="0"/>
                        </a:spcAft>
                      </a:pPr>
                      <a:r>
                        <a:rPr lang="en-US" sz="1800" kern="0" dirty="0">
                          <a:solidFill>
                            <a:srgbClr val="000000"/>
                          </a:solidFill>
                          <a:latin typeface="宋体"/>
                          <a:ea typeface="宋体"/>
                          <a:cs typeface="宋体"/>
                        </a:rPr>
                        <a:t>3385.84</a:t>
                      </a:r>
                      <a:endParaRPr lang="zh-CN" sz="2000" kern="100" dirty="0">
                        <a:latin typeface="Calibri"/>
                        <a:ea typeface="宋体"/>
                        <a:cs typeface="Times New Roman"/>
                      </a:endParaRPr>
                    </a:p>
                  </a:txBody>
                  <a:tcPr marL="68580" marR="68580" marT="0" marB="0" anchor="ctr"/>
                </a:tc>
              </a:tr>
              <a:tr h="370840">
                <a:tc>
                  <a:txBody>
                    <a:bodyPr/>
                    <a:lstStyle/>
                    <a:p>
                      <a:pPr algn="ctr">
                        <a:spcAft>
                          <a:spcPts val="0"/>
                        </a:spcAft>
                      </a:pPr>
                      <a:r>
                        <a:rPr lang="en-US" sz="1800" kern="0">
                          <a:solidFill>
                            <a:srgbClr val="000000"/>
                          </a:solidFill>
                          <a:latin typeface="宋体"/>
                          <a:ea typeface="宋体"/>
                          <a:cs typeface="宋体"/>
                        </a:rPr>
                        <a:t> </a:t>
                      </a:r>
                      <a:endParaRPr lang="zh-CN" sz="2000" kern="100">
                        <a:latin typeface="Calibri"/>
                        <a:ea typeface="宋体"/>
                        <a:cs typeface="Times New Roman"/>
                      </a:endParaRPr>
                    </a:p>
                  </a:txBody>
                  <a:tcPr marL="68580" marR="68580" marT="0" marB="0" anchor="ctr"/>
                </a:tc>
                <a:tc>
                  <a:txBody>
                    <a:bodyPr/>
                    <a:lstStyle/>
                    <a:p>
                      <a:pPr algn="ctr">
                        <a:spcAft>
                          <a:spcPts val="0"/>
                        </a:spcAft>
                      </a:pPr>
                      <a:r>
                        <a:rPr lang="en-US" sz="1800" kern="0">
                          <a:solidFill>
                            <a:srgbClr val="000000"/>
                          </a:solidFill>
                          <a:latin typeface="宋体"/>
                          <a:ea typeface="宋体"/>
                          <a:cs typeface="宋体"/>
                        </a:rPr>
                        <a:t>G4-1152</a:t>
                      </a:r>
                      <a:r>
                        <a:rPr lang="zh-CN" sz="1800" kern="0">
                          <a:solidFill>
                            <a:srgbClr val="000000"/>
                          </a:solidFill>
                          <a:latin typeface="Calibri"/>
                          <a:ea typeface="宋体"/>
                          <a:cs typeface="宋体"/>
                        </a:rPr>
                        <a:t>换</a:t>
                      </a:r>
                      <a:endParaRPr lang="zh-CN" sz="2000" kern="100">
                        <a:latin typeface="Calibri"/>
                        <a:ea typeface="宋体"/>
                        <a:cs typeface="Times New Roman"/>
                      </a:endParaRPr>
                    </a:p>
                  </a:txBody>
                  <a:tcPr marL="68580" marR="68580" marT="0" marB="0" anchor="ctr"/>
                </a:tc>
                <a:tc>
                  <a:txBody>
                    <a:bodyPr/>
                    <a:lstStyle/>
                    <a:p>
                      <a:pPr algn="l">
                        <a:spcAft>
                          <a:spcPts val="0"/>
                        </a:spcAft>
                      </a:pPr>
                      <a:r>
                        <a:rPr lang="zh-CN" sz="1800" kern="0" dirty="0">
                          <a:solidFill>
                            <a:srgbClr val="000000"/>
                          </a:solidFill>
                          <a:latin typeface="Calibri"/>
                          <a:ea typeface="宋体"/>
                          <a:cs typeface="宋体"/>
                        </a:rPr>
                        <a:t>明挖车站商品混凝土 顶板</a:t>
                      </a:r>
                      <a:endParaRPr lang="zh-CN" sz="2000" kern="100" dirty="0">
                        <a:latin typeface="Calibri"/>
                        <a:ea typeface="宋体"/>
                        <a:cs typeface="Times New Roman"/>
                      </a:endParaRPr>
                    </a:p>
                  </a:txBody>
                  <a:tcPr marL="68580" marR="68580" marT="0" marB="0" anchor="ctr"/>
                </a:tc>
                <a:tc>
                  <a:txBody>
                    <a:bodyPr/>
                    <a:lstStyle/>
                    <a:p>
                      <a:pPr algn="ctr">
                        <a:spcAft>
                          <a:spcPts val="0"/>
                        </a:spcAft>
                      </a:pPr>
                      <a:r>
                        <a:rPr lang="en-US" sz="1800" kern="0">
                          <a:solidFill>
                            <a:srgbClr val="000000"/>
                          </a:solidFill>
                          <a:latin typeface="宋体"/>
                          <a:ea typeface="宋体"/>
                          <a:cs typeface="宋体"/>
                        </a:rPr>
                        <a:t>m3</a:t>
                      </a:r>
                      <a:endParaRPr lang="zh-CN" sz="2000" kern="100">
                        <a:latin typeface="Calibri"/>
                        <a:ea typeface="宋体"/>
                        <a:cs typeface="Times New Roman"/>
                      </a:endParaRPr>
                    </a:p>
                  </a:txBody>
                  <a:tcPr marL="68580" marR="68580" marT="0" marB="0" anchor="ctr"/>
                </a:tc>
                <a:tc>
                  <a:txBody>
                    <a:bodyPr/>
                    <a:lstStyle/>
                    <a:p>
                      <a:pPr algn="r">
                        <a:spcAft>
                          <a:spcPts val="0"/>
                        </a:spcAft>
                      </a:pPr>
                      <a:r>
                        <a:rPr lang="en-US" sz="1800" kern="0">
                          <a:solidFill>
                            <a:srgbClr val="000000"/>
                          </a:solidFill>
                          <a:latin typeface="宋体"/>
                          <a:ea typeface="宋体"/>
                          <a:cs typeface="宋体"/>
                        </a:rPr>
                        <a:t>3385.84</a:t>
                      </a:r>
                      <a:endParaRPr lang="zh-CN" sz="2000" kern="100">
                        <a:latin typeface="Calibri"/>
                        <a:ea typeface="宋体"/>
                        <a:cs typeface="Times New Roman"/>
                      </a:endParaRPr>
                    </a:p>
                  </a:txBody>
                  <a:tcPr marL="68580" marR="68580" marT="0" marB="0" anchor="ctr"/>
                </a:tc>
              </a:tr>
              <a:tr h="370840">
                <a:tc>
                  <a:txBody>
                    <a:bodyPr/>
                    <a:lstStyle/>
                    <a:p>
                      <a:pPr algn="ctr">
                        <a:spcAft>
                          <a:spcPts val="0"/>
                        </a:spcAft>
                      </a:pPr>
                      <a:r>
                        <a:rPr lang="en-US" sz="1800" kern="0">
                          <a:solidFill>
                            <a:srgbClr val="000000"/>
                          </a:solidFill>
                          <a:latin typeface="宋体"/>
                          <a:ea typeface="宋体"/>
                          <a:cs typeface="宋体"/>
                        </a:rPr>
                        <a:t> </a:t>
                      </a:r>
                      <a:endParaRPr lang="zh-CN" sz="2000" kern="100">
                        <a:latin typeface="Calibri"/>
                        <a:ea typeface="宋体"/>
                        <a:cs typeface="Times New Roman"/>
                      </a:endParaRPr>
                    </a:p>
                  </a:txBody>
                  <a:tcPr marL="68580" marR="68580" marT="0" marB="0" anchor="ctr"/>
                </a:tc>
                <a:tc>
                  <a:txBody>
                    <a:bodyPr/>
                    <a:lstStyle/>
                    <a:p>
                      <a:pPr algn="ctr">
                        <a:spcAft>
                          <a:spcPts val="0"/>
                        </a:spcAft>
                      </a:pPr>
                      <a:r>
                        <a:rPr lang="en-US" sz="1800" kern="0">
                          <a:solidFill>
                            <a:srgbClr val="000000"/>
                          </a:solidFill>
                          <a:latin typeface="宋体"/>
                          <a:ea typeface="宋体"/>
                          <a:cs typeface="宋体"/>
                        </a:rPr>
                        <a:t>G4-0208</a:t>
                      </a:r>
                      <a:endParaRPr lang="zh-CN" sz="2000" kern="100">
                        <a:latin typeface="Calibri"/>
                        <a:ea typeface="宋体"/>
                        <a:cs typeface="Times New Roman"/>
                      </a:endParaRPr>
                    </a:p>
                  </a:txBody>
                  <a:tcPr marL="68580" marR="68580" marT="0" marB="0" anchor="ctr"/>
                </a:tc>
                <a:tc>
                  <a:txBody>
                    <a:bodyPr/>
                    <a:lstStyle/>
                    <a:p>
                      <a:pPr algn="l">
                        <a:spcAft>
                          <a:spcPts val="0"/>
                        </a:spcAft>
                      </a:pPr>
                      <a:r>
                        <a:rPr lang="zh-CN" sz="1800" kern="0" dirty="0">
                          <a:solidFill>
                            <a:srgbClr val="000000"/>
                          </a:solidFill>
                          <a:latin typeface="Calibri"/>
                          <a:ea typeface="宋体"/>
                          <a:cs typeface="宋体"/>
                        </a:rPr>
                        <a:t>明挖车站中板、顶板组合钢模板钢支撑</a:t>
                      </a:r>
                      <a:endParaRPr lang="zh-CN" sz="2000" kern="100" dirty="0">
                        <a:latin typeface="Calibri"/>
                        <a:ea typeface="宋体"/>
                        <a:cs typeface="Times New Roman"/>
                      </a:endParaRPr>
                    </a:p>
                  </a:txBody>
                  <a:tcPr marL="68580" marR="68580" marT="0" marB="0" anchor="ctr"/>
                </a:tc>
                <a:tc>
                  <a:txBody>
                    <a:bodyPr/>
                    <a:lstStyle/>
                    <a:p>
                      <a:pPr algn="ctr">
                        <a:spcAft>
                          <a:spcPts val="0"/>
                        </a:spcAft>
                      </a:pPr>
                      <a:r>
                        <a:rPr lang="en-US" sz="1800" kern="0">
                          <a:solidFill>
                            <a:srgbClr val="000000"/>
                          </a:solidFill>
                          <a:latin typeface="宋体"/>
                          <a:ea typeface="宋体"/>
                          <a:cs typeface="宋体"/>
                        </a:rPr>
                        <a:t>m2</a:t>
                      </a:r>
                      <a:endParaRPr lang="zh-CN" sz="2000" kern="100">
                        <a:latin typeface="Calibri"/>
                        <a:ea typeface="宋体"/>
                        <a:cs typeface="Times New Roman"/>
                      </a:endParaRPr>
                    </a:p>
                  </a:txBody>
                  <a:tcPr marL="68580" marR="68580" marT="0" marB="0" anchor="ctr"/>
                </a:tc>
                <a:tc>
                  <a:txBody>
                    <a:bodyPr/>
                    <a:lstStyle/>
                    <a:p>
                      <a:pPr algn="r">
                        <a:spcAft>
                          <a:spcPts val="0"/>
                        </a:spcAft>
                      </a:pPr>
                      <a:r>
                        <a:rPr lang="en-US" sz="1800" kern="0">
                          <a:solidFill>
                            <a:srgbClr val="000000"/>
                          </a:solidFill>
                          <a:latin typeface="宋体"/>
                          <a:ea typeface="宋体"/>
                          <a:cs typeface="宋体"/>
                        </a:rPr>
                        <a:t>3385.84</a:t>
                      </a:r>
                      <a:endParaRPr lang="zh-CN" sz="2000" kern="100">
                        <a:latin typeface="Calibri"/>
                        <a:ea typeface="宋体"/>
                        <a:cs typeface="Times New Roman"/>
                      </a:endParaRPr>
                    </a:p>
                  </a:txBody>
                  <a:tcPr marL="68580" marR="68580" marT="0" marB="0" anchor="ctr"/>
                </a:tc>
              </a:tr>
              <a:tr h="370840">
                <a:tc>
                  <a:txBody>
                    <a:bodyPr/>
                    <a:lstStyle/>
                    <a:p>
                      <a:pPr algn="ctr">
                        <a:spcAft>
                          <a:spcPts val="0"/>
                        </a:spcAft>
                      </a:pPr>
                      <a:r>
                        <a:rPr lang="en-US" sz="1800" kern="0">
                          <a:solidFill>
                            <a:srgbClr val="000000"/>
                          </a:solidFill>
                          <a:latin typeface="宋体"/>
                          <a:ea typeface="宋体"/>
                          <a:cs typeface="宋体"/>
                        </a:rPr>
                        <a:t> </a:t>
                      </a:r>
                      <a:endParaRPr lang="zh-CN" sz="2000" kern="100">
                        <a:latin typeface="Calibri"/>
                        <a:ea typeface="宋体"/>
                        <a:cs typeface="Times New Roman"/>
                      </a:endParaRPr>
                    </a:p>
                  </a:txBody>
                  <a:tcPr marL="68580" marR="68580" marT="0" marB="0" anchor="ctr"/>
                </a:tc>
                <a:tc>
                  <a:txBody>
                    <a:bodyPr/>
                    <a:lstStyle/>
                    <a:p>
                      <a:pPr algn="ctr">
                        <a:spcAft>
                          <a:spcPts val="0"/>
                        </a:spcAft>
                      </a:pPr>
                      <a:r>
                        <a:rPr lang="en-US" sz="1800" kern="0">
                          <a:solidFill>
                            <a:srgbClr val="000000"/>
                          </a:solidFill>
                          <a:latin typeface="宋体"/>
                          <a:ea typeface="宋体"/>
                          <a:cs typeface="宋体"/>
                        </a:rPr>
                        <a:t>G4-0214</a:t>
                      </a:r>
                      <a:r>
                        <a:rPr lang="zh-CN" sz="1800" kern="0">
                          <a:solidFill>
                            <a:srgbClr val="000000"/>
                          </a:solidFill>
                          <a:latin typeface="Calibri"/>
                          <a:ea typeface="宋体"/>
                          <a:cs typeface="宋体"/>
                        </a:rPr>
                        <a:t>换</a:t>
                      </a:r>
                      <a:endParaRPr lang="zh-CN" sz="2000" kern="100">
                        <a:latin typeface="Calibri"/>
                        <a:ea typeface="宋体"/>
                        <a:cs typeface="Times New Roman"/>
                      </a:endParaRPr>
                    </a:p>
                  </a:txBody>
                  <a:tcPr marL="68580" marR="68580" marT="0" marB="0" anchor="ctr"/>
                </a:tc>
                <a:tc>
                  <a:txBody>
                    <a:bodyPr/>
                    <a:lstStyle/>
                    <a:p>
                      <a:pPr algn="l">
                        <a:spcAft>
                          <a:spcPts val="0"/>
                        </a:spcAft>
                      </a:pPr>
                      <a:r>
                        <a:rPr lang="zh-CN" sz="1800" kern="0" dirty="0">
                          <a:solidFill>
                            <a:srgbClr val="000000"/>
                          </a:solidFill>
                          <a:latin typeface="Calibri"/>
                          <a:ea typeface="宋体"/>
                          <a:cs typeface="宋体"/>
                        </a:rPr>
                        <a:t>明挖车站混凝土板 厚</a:t>
                      </a:r>
                      <a:r>
                        <a:rPr lang="en-US" sz="1800" kern="0" dirty="0">
                          <a:solidFill>
                            <a:srgbClr val="000000"/>
                          </a:solidFill>
                          <a:latin typeface="Calibri"/>
                          <a:ea typeface="宋体"/>
                          <a:cs typeface="宋体"/>
                        </a:rPr>
                        <a:t>600mm</a:t>
                      </a:r>
                      <a:r>
                        <a:rPr lang="zh-CN" sz="1800" kern="0" dirty="0">
                          <a:solidFill>
                            <a:srgbClr val="000000"/>
                          </a:solidFill>
                          <a:latin typeface="Calibri"/>
                          <a:ea typeface="宋体"/>
                          <a:cs typeface="宋体"/>
                        </a:rPr>
                        <a:t>每增加</a:t>
                      </a:r>
                      <a:r>
                        <a:rPr lang="en-US" sz="1800" kern="0" dirty="0">
                          <a:solidFill>
                            <a:srgbClr val="000000"/>
                          </a:solidFill>
                          <a:latin typeface="Calibri"/>
                          <a:ea typeface="宋体"/>
                          <a:cs typeface="宋体"/>
                        </a:rPr>
                        <a:t>100mm[</a:t>
                      </a:r>
                      <a:r>
                        <a:rPr lang="zh-CN" sz="1800" kern="0" dirty="0">
                          <a:solidFill>
                            <a:srgbClr val="000000"/>
                          </a:solidFill>
                          <a:latin typeface="Calibri"/>
                          <a:ea typeface="宋体"/>
                          <a:cs typeface="宋体"/>
                        </a:rPr>
                        <a:t>单价</a:t>
                      </a:r>
                      <a:r>
                        <a:rPr lang="en-US" sz="1800" kern="0" dirty="0">
                          <a:solidFill>
                            <a:srgbClr val="000000"/>
                          </a:solidFill>
                          <a:latin typeface="Calibri"/>
                          <a:ea typeface="宋体"/>
                          <a:cs typeface="宋体"/>
                        </a:rPr>
                        <a:t>*2]</a:t>
                      </a:r>
                      <a:endParaRPr lang="zh-CN" sz="2000" kern="100" dirty="0">
                        <a:latin typeface="Calibri"/>
                        <a:ea typeface="宋体"/>
                        <a:cs typeface="Times New Roman"/>
                      </a:endParaRPr>
                    </a:p>
                  </a:txBody>
                  <a:tcPr marL="68580" marR="68580" marT="0" marB="0" anchor="ctr"/>
                </a:tc>
                <a:tc>
                  <a:txBody>
                    <a:bodyPr/>
                    <a:lstStyle/>
                    <a:p>
                      <a:pPr algn="ctr">
                        <a:spcAft>
                          <a:spcPts val="0"/>
                        </a:spcAft>
                      </a:pPr>
                      <a:r>
                        <a:rPr lang="en-US" sz="1800" kern="0">
                          <a:solidFill>
                            <a:srgbClr val="000000"/>
                          </a:solidFill>
                          <a:latin typeface="宋体"/>
                          <a:ea typeface="宋体"/>
                          <a:cs typeface="宋体"/>
                        </a:rPr>
                        <a:t>100m2</a:t>
                      </a:r>
                      <a:endParaRPr lang="zh-CN" sz="2000" kern="100">
                        <a:latin typeface="Calibri"/>
                        <a:ea typeface="宋体"/>
                        <a:cs typeface="Times New Roman"/>
                      </a:endParaRPr>
                    </a:p>
                  </a:txBody>
                  <a:tcPr marL="68580" marR="68580" marT="0" marB="0" anchor="ctr"/>
                </a:tc>
                <a:tc>
                  <a:txBody>
                    <a:bodyPr/>
                    <a:lstStyle/>
                    <a:p>
                      <a:pPr algn="r">
                        <a:spcAft>
                          <a:spcPts val="0"/>
                        </a:spcAft>
                      </a:pPr>
                      <a:r>
                        <a:rPr lang="en-US" sz="1800" kern="0">
                          <a:solidFill>
                            <a:srgbClr val="000000"/>
                          </a:solidFill>
                          <a:latin typeface="宋体"/>
                          <a:ea typeface="宋体"/>
                          <a:cs typeface="宋体"/>
                        </a:rPr>
                        <a:t>33.858</a:t>
                      </a:r>
                      <a:endParaRPr lang="zh-CN" sz="2000" kern="100">
                        <a:latin typeface="Calibri"/>
                        <a:ea typeface="宋体"/>
                        <a:cs typeface="Times New Roman"/>
                      </a:endParaRPr>
                    </a:p>
                  </a:txBody>
                  <a:tcPr marL="68580" marR="68580" marT="0" marB="0" anchor="ctr"/>
                </a:tc>
              </a:tr>
              <a:tr h="370840">
                <a:tc>
                  <a:txBody>
                    <a:bodyPr/>
                    <a:lstStyle/>
                    <a:p>
                      <a:pPr algn="ctr">
                        <a:spcAft>
                          <a:spcPts val="0"/>
                        </a:spcAft>
                      </a:pPr>
                      <a:r>
                        <a:rPr lang="en-US" sz="1800" kern="0">
                          <a:solidFill>
                            <a:srgbClr val="000000"/>
                          </a:solidFill>
                          <a:latin typeface="宋体"/>
                          <a:ea typeface="宋体"/>
                          <a:cs typeface="宋体"/>
                        </a:rPr>
                        <a:t> </a:t>
                      </a:r>
                      <a:endParaRPr lang="zh-CN" sz="2000" kern="100">
                        <a:latin typeface="Calibri"/>
                        <a:ea typeface="宋体"/>
                        <a:cs typeface="Times New Roman"/>
                      </a:endParaRPr>
                    </a:p>
                  </a:txBody>
                  <a:tcPr marL="68580" marR="68580" marT="0" marB="0" anchor="ctr"/>
                </a:tc>
                <a:tc>
                  <a:txBody>
                    <a:bodyPr/>
                    <a:lstStyle/>
                    <a:p>
                      <a:pPr algn="ctr">
                        <a:spcAft>
                          <a:spcPts val="0"/>
                        </a:spcAft>
                      </a:pPr>
                      <a:r>
                        <a:rPr lang="en-US" sz="1800" kern="0">
                          <a:solidFill>
                            <a:srgbClr val="000000"/>
                          </a:solidFill>
                          <a:latin typeface="宋体"/>
                          <a:ea typeface="宋体"/>
                          <a:cs typeface="宋体"/>
                        </a:rPr>
                        <a:t>G4-0222</a:t>
                      </a:r>
                      <a:endParaRPr lang="zh-CN" sz="2000" kern="100">
                        <a:latin typeface="Calibri"/>
                        <a:ea typeface="宋体"/>
                        <a:cs typeface="Times New Roman"/>
                      </a:endParaRPr>
                    </a:p>
                  </a:txBody>
                  <a:tcPr marL="68580" marR="68580" marT="0" marB="0" anchor="ctr"/>
                </a:tc>
                <a:tc>
                  <a:txBody>
                    <a:bodyPr/>
                    <a:lstStyle/>
                    <a:p>
                      <a:pPr algn="l">
                        <a:spcAft>
                          <a:spcPts val="0"/>
                        </a:spcAft>
                      </a:pPr>
                      <a:r>
                        <a:rPr lang="zh-CN" sz="1800" kern="0" dirty="0">
                          <a:solidFill>
                            <a:srgbClr val="000000"/>
                          </a:solidFill>
                          <a:latin typeface="Calibri"/>
                          <a:ea typeface="宋体"/>
                          <a:cs typeface="宋体"/>
                        </a:rPr>
                        <a:t>明挖车站模板工程垂直运输 龙门式起重机 钢模板钢支撑</a:t>
                      </a:r>
                      <a:endParaRPr lang="zh-CN" sz="2000" kern="100" dirty="0">
                        <a:latin typeface="Calibri"/>
                        <a:ea typeface="宋体"/>
                        <a:cs typeface="Times New Roman"/>
                      </a:endParaRPr>
                    </a:p>
                  </a:txBody>
                  <a:tcPr marL="68580" marR="68580" marT="0" marB="0" anchor="ctr"/>
                </a:tc>
                <a:tc>
                  <a:txBody>
                    <a:bodyPr/>
                    <a:lstStyle/>
                    <a:p>
                      <a:pPr algn="ctr">
                        <a:spcAft>
                          <a:spcPts val="0"/>
                        </a:spcAft>
                      </a:pPr>
                      <a:r>
                        <a:rPr lang="en-US" sz="1800" kern="0">
                          <a:solidFill>
                            <a:srgbClr val="000000"/>
                          </a:solidFill>
                          <a:latin typeface="宋体"/>
                          <a:ea typeface="宋体"/>
                          <a:cs typeface="宋体"/>
                        </a:rPr>
                        <a:t>100m2</a:t>
                      </a:r>
                      <a:endParaRPr lang="zh-CN" sz="2000" kern="100">
                        <a:latin typeface="Calibri"/>
                        <a:ea typeface="宋体"/>
                        <a:cs typeface="Times New Roman"/>
                      </a:endParaRPr>
                    </a:p>
                  </a:txBody>
                  <a:tcPr marL="68580" marR="68580" marT="0" marB="0" anchor="ctr"/>
                </a:tc>
                <a:tc>
                  <a:txBody>
                    <a:bodyPr/>
                    <a:lstStyle/>
                    <a:p>
                      <a:pPr algn="r">
                        <a:spcAft>
                          <a:spcPts val="0"/>
                        </a:spcAft>
                      </a:pPr>
                      <a:r>
                        <a:rPr lang="en-US" sz="1800" kern="0" dirty="0">
                          <a:solidFill>
                            <a:srgbClr val="000000"/>
                          </a:solidFill>
                          <a:latin typeface="宋体"/>
                          <a:ea typeface="宋体"/>
                          <a:cs typeface="宋体"/>
                        </a:rPr>
                        <a:t>33.858</a:t>
                      </a:r>
                      <a:endParaRPr lang="zh-CN" sz="2000" kern="100" dirty="0">
                        <a:latin typeface="Calibri"/>
                        <a:ea typeface="宋体"/>
                        <a:cs typeface="Times New Roman"/>
                      </a:endParaRPr>
                    </a:p>
                  </a:txBody>
                  <a:tcPr marL="68580" marR="68580" marT="0" marB="0" anchor="ctr"/>
                </a:tc>
              </a:tr>
              <a:tr h="370840">
                <a:tc>
                  <a:txBody>
                    <a:bodyPr/>
                    <a:lstStyle/>
                    <a:p>
                      <a:endParaRPr lang="zh-CN" altLang="en-US" dirty="0"/>
                    </a:p>
                  </a:txBody>
                  <a:tcPr/>
                </a:tc>
                <a:tc>
                  <a:txBody>
                    <a:bodyPr/>
                    <a:lstStyle/>
                    <a:p>
                      <a:endParaRPr lang="zh-CN" altLang="en-US" dirty="0"/>
                    </a:p>
                  </a:txBody>
                  <a:tcPr/>
                </a:tc>
                <a:tc>
                  <a:txBody>
                    <a:bodyPr/>
                    <a:lstStyle/>
                    <a:p>
                      <a:endParaRPr lang="zh-CN" altLang="en-US"/>
                    </a:p>
                  </a:txBody>
                  <a:tcPr/>
                </a:tc>
                <a:tc>
                  <a:txBody>
                    <a:bodyPr/>
                    <a:lstStyle/>
                    <a:p>
                      <a:endParaRPr lang="zh-CN" altLang="en-US"/>
                    </a:p>
                  </a:txBody>
                  <a:tcPr/>
                </a:tc>
                <a:tc>
                  <a:txBody>
                    <a:bodyPr/>
                    <a:lstStyle/>
                    <a:p>
                      <a:endParaRPr lang="zh-CN" altLang="en-US" dirty="0"/>
                    </a:p>
                  </a:txBody>
                  <a:tcPr/>
                </a:tc>
              </a:tr>
            </a:tbl>
          </a:graphicData>
        </a:graphic>
      </p:graphicFrame>
    </p:spTree>
  </p:cSld>
  <p:clrMapOvr>
    <a:masterClrMapping/>
  </p:clrMapOvr>
  <p:transition>
    <p:pull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zh-CN" smtClean="0"/>
              <a:t>⑶暗挖土方</a:t>
            </a:r>
            <a:r>
              <a:rPr lang="en-US" altLang="zh-CN" smtClean="0"/>
              <a:t>:</a:t>
            </a:r>
            <a:r>
              <a:rPr lang="zh-CN" altLang="zh-CN" smtClean="0"/>
              <a:t>地质二类土，运距</a:t>
            </a:r>
            <a:r>
              <a:rPr lang="en-US" altLang="zh-CN" smtClean="0"/>
              <a:t>5km</a:t>
            </a:r>
            <a:endParaRPr lang="zh-CN" altLang="zh-CN" smtClean="0"/>
          </a:p>
          <a:p>
            <a:endParaRPr lang="zh-CN" altLang="en-US" dirty="0"/>
          </a:p>
        </p:txBody>
      </p:sp>
      <p:sp>
        <p:nvSpPr>
          <p:cNvPr id="3" name="标题 2"/>
          <p:cNvSpPr>
            <a:spLocks noGrp="1"/>
          </p:cNvSpPr>
          <p:nvPr>
            <p:ph type="title"/>
          </p:nvPr>
        </p:nvSpPr>
        <p:spPr/>
        <p:txBody>
          <a:bodyPr>
            <a:normAutofit fontScale="90000"/>
          </a:bodyPr>
          <a:lstStyle/>
          <a:p>
            <a:r>
              <a:rPr lang="zh-CN" altLang="en-US" sz="4000" dirty="0" smtClean="0"/>
              <a:t>工程量清单与定额的关联</a:t>
            </a:r>
            <a:r>
              <a:rPr lang="en-US" altLang="zh-CN" sz="3200" dirty="0" smtClean="0"/>
              <a:t/>
            </a:r>
            <a:br>
              <a:rPr lang="en-US" altLang="zh-CN" sz="3200" dirty="0" smtClean="0"/>
            </a:br>
            <a:r>
              <a:rPr lang="zh-CN" altLang="zh-CN" sz="3100" dirty="0" smtClean="0">
                <a:solidFill>
                  <a:srgbClr val="FF0000"/>
                </a:solidFill>
              </a:rPr>
              <a:t>四、用实例说明清单套用定额</a:t>
            </a:r>
            <a:endParaRPr lang="zh-CN" altLang="en-US" sz="3100" dirty="0">
              <a:solidFill>
                <a:srgbClr val="FF0000"/>
              </a:solidFill>
            </a:endParaRPr>
          </a:p>
        </p:txBody>
      </p:sp>
      <p:graphicFrame>
        <p:nvGraphicFramePr>
          <p:cNvPr id="4" name="表格 3"/>
          <p:cNvGraphicFramePr>
            <a:graphicFrameLocks noGrp="1"/>
          </p:cNvGraphicFramePr>
          <p:nvPr/>
        </p:nvGraphicFramePr>
        <p:xfrm>
          <a:off x="827584" y="2348880"/>
          <a:ext cx="7272808" cy="3032760"/>
        </p:xfrm>
        <a:graphic>
          <a:graphicData uri="http://schemas.openxmlformats.org/drawingml/2006/table">
            <a:tbl>
              <a:tblPr firstRow="1" bandRow="1">
                <a:tableStyleId>{5C22544A-7EE6-4342-B048-85BDC9FD1C3A}</a:tableStyleId>
              </a:tblPr>
              <a:tblGrid>
                <a:gridCol w="1030906"/>
                <a:gridCol w="1878217"/>
                <a:gridCol w="1987421"/>
                <a:gridCol w="1152128"/>
                <a:gridCol w="1224136"/>
              </a:tblGrid>
              <a:tr h="741680">
                <a:tc>
                  <a:txBody>
                    <a:bodyPr/>
                    <a:lstStyle/>
                    <a:p>
                      <a:pPr algn="ctr">
                        <a:spcAft>
                          <a:spcPts val="0"/>
                        </a:spcAft>
                      </a:pPr>
                      <a:r>
                        <a:rPr lang="zh-CN" sz="1800" kern="0" dirty="0">
                          <a:solidFill>
                            <a:srgbClr val="000000"/>
                          </a:solidFill>
                          <a:latin typeface="Calibri"/>
                          <a:ea typeface="宋体"/>
                          <a:cs typeface="宋体"/>
                        </a:rPr>
                        <a:t>序号</a:t>
                      </a:r>
                      <a:endParaRPr lang="zh-CN" sz="2000" kern="100" dirty="0">
                        <a:latin typeface="Calibri"/>
                        <a:ea typeface="宋体"/>
                        <a:cs typeface="Times New Roman"/>
                      </a:endParaRPr>
                    </a:p>
                  </a:txBody>
                  <a:tcPr marL="68580" marR="68580" marT="0" marB="0" anchor="ctr"/>
                </a:tc>
                <a:tc>
                  <a:txBody>
                    <a:bodyPr/>
                    <a:lstStyle/>
                    <a:p>
                      <a:pPr algn="ctr">
                        <a:spcAft>
                          <a:spcPts val="0"/>
                        </a:spcAft>
                      </a:pPr>
                      <a:r>
                        <a:rPr lang="en-US" sz="1800" kern="0" dirty="0">
                          <a:solidFill>
                            <a:srgbClr val="000000"/>
                          </a:solidFill>
                          <a:latin typeface="宋体"/>
                          <a:ea typeface="宋体"/>
                          <a:cs typeface="宋体"/>
                        </a:rPr>
                        <a:t> </a:t>
                      </a:r>
                      <a:r>
                        <a:rPr lang="zh-CN" sz="1800" kern="0" dirty="0">
                          <a:solidFill>
                            <a:srgbClr val="000000"/>
                          </a:solidFill>
                          <a:latin typeface="Calibri"/>
                          <a:ea typeface="宋体"/>
                          <a:cs typeface="宋体"/>
                        </a:rPr>
                        <a:t>项目 编码</a:t>
                      </a:r>
                      <a:endParaRPr lang="zh-CN" sz="2000" kern="100" dirty="0">
                        <a:latin typeface="Calibri"/>
                        <a:ea typeface="宋体"/>
                        <a:cs typeface="Times New Roman"/>
                      </a:endParaRPr>
                    </a:p>
                  </a:txBody>
                  <a:tcPr marL="68580" marR="68580" marT="0" marB="0" anchor="ctr"/>
                </a:tc>
                <a:tc>
                  <a:txBody>
                    <a:bodyPr/>
                    <a:lstStyle/>
                    <a:p>
                      <a:pPr algn="ctr">
                        <a:spcAft>
                          <a:spcPts val="0"/>
                        </a:spcAft>
                      </a:pPr>
                      <a:r>
                        <a:rPr lang="zh-CN" sz="1800" kern="0">
                          <a:solidFill>
                            <a:srgbClr val="000000"/>
                          </a:solidFill>
                          <a:latin typeface="Calibri"/>
                          <a:ea typeface="宋体"/>
                          <a:cs typeface="宋体"/>
                        </a:rPr>
                        <a:t>项目名称</a:t>
                      </a:r>
                      <a:endParaRPr lang="zh-CN" sz="2000" kern="100">
                        <a:latin typeface="Calibri"/>
                        <a:ea typeface="宋体"/>
                        <a:cs typeface="Times New Roman"/>
                      </a:endParaRPr>
                    </a:p>
                  </a:txBody>
                  <a:tcPr marL="68580" marR="68580" marT="0" marB="0" anchor="ctr"/>
                </a:tc>
                <a:tc>
                  <a:txBody>
                    <a:bodyPr/>
                    <a:lstStyle/>
                    <a:p>
                      <a:pPr algn="ctr">
                        <a:spcAft>
                          <a:spcPts val="0"/>
                        </a:spcAft>
                      </a:pPr>
                      <a:r>
                        <a:rPr lang="zh-CN" sz="1800" kern="0" dirty="0">
                          <a:solidFill>
                            <a:srgbClr val="000000"/>
                          </a:solidFill>
                          <a:latin typeface="Calibri"/>
                          <a:ea typeface="宋体"/>
                          <a:cs typeface="宋体"/>
                        </a:rPr>
                        <a:t>计量单位</a:t>
                      </a:r>
                      <a:endParaRPr lang="zh-CN" sz="2000" kern="100" dirty="0">
                        <a:latin typeface="Calibri"/>
                        <a:ea typeface="宋体"/>
                        <a:cs typeface="Times New Roman"/>
                      </a:endParaRPr>
                    </a:p>
                  </a:txBody>
                  <a:tcPr marL="68580" marR="68580" marT="0" marB="0" anchor="ctr"/>
                </a:tc>
                <a:tc>
                  <a:txBody>
                    <a:bodyPr/>
                    <a:lstStyle/>
                    <a:p>
                      <a:pPr algn="ctr">
                        <a:spcAft>
                          <a:spcPts val="0"/>
                        </a:spcAft>
                      </a:pPr>
                      <a:r>
                        <a:rPr lang="zh-CN" sz="1800" kern="0">
                          <a:solidFill>
                            <a:srgbClr val="000000"/>
                          </a:solidFill>
                          <a:latin typeface="Calibri"/>
                          <a:ea typeface="宋体"/>
                          <a:cs typeface="宋体"/>
                        </a:rPr>
                        <a:t>工程数量</a:t>
                      </a:r>
                      <a:endParaRPr lang="zh-CN" sz="2000" kern="100">
                        <a:latin typeface="Calibri"/>
                        <a:ea typeface="宋体"/>
                        <a:cs typeface="Times New Roman"/>
                      </a:endParaRPr>
                    </a:p>
                  </a:txBody>
                  <a:tcPr marL="68580" marR="68580" marT="0" marB="0" anchor="ctr"/>
                </a:tc>
              </a:tr>
              <a:tr h="370840">
                <a:tc>
                  <a:txBody>
                    <a:bodyPr/>
                    <a:lstStyle/>
                    <a:p>
                      <a:pPr algn="ctr">
                        <a:spcAft>
                          <a:spcPts val="0"/>
                        </a:spcAft>
                      </a:pPr>
                      <a:r>
                        <a:rPr lang="en-US" sz="1800" kern="0">
                          <a:solidFill>
                            <a:srgbClr val="000000"/>
                          </a:solidFill>
                          <a:latin typeface="宋体"/>
                          <a:ea typeface="宋体"/>
                          <a:cs typeface="宋体"/>
                        </a:rPr>
                        <a:t>1</a:t>
                      </a:r>
                      <a:endParaRPr lang="zh-CN" sz="2000" kern="100">
                        <a:latin typeface="Calibri"/>
                        <a:ea typeface="宋体"/>
                        <a:cs typeface="Times New Roman"/>
                      </a:endParaRPr>
                    </a:p>
                  </a:txBody>
                  <a:tcPr marL="68580" marR="68580" marT="0" marB="0" anchor="ctr"/>
                </a:tc>
                <a:tc>
                  <a:txBody>
                    <a:bodyPr/>
                    <a:lstStyle/>
                    <a:p>
                      <a:pPr algn="ctr">
                        <a:spcAft>
                          <a:spcPts val="0"/>
                        </a:spcAft>
                      </a:pPr>
                      <a:r>
                        <a:rPr lang="en-US" sz="1800" kern="0">
                          <a:solidFill>
                            <a:srgbClr val="000000"/>
                          </a:solidFill>
                          <a:latin typeface="宋体"/>
                          <a:ea typeface="宋体"/>
                          <a:cs typeface="宋体"/>
                        </a:rPr>
                        <a:t>080101005001</a:t>
                      </a:r>
                      <a:endParaRPr lang="zh-CN" sz="2000" kern="100">
                        <a:latin typeface="Calibri"/>
                        <a:ea typeface="宋体"/>
                        <a:cs typeface="Times New Roman"/>
                      </a:endParaRPr>
                    </a:p>
                  </a:txBody>
                  <a:tcPr marL="68580" marR="68580" marT="0" marB="0" anchor="ctr"/>
                </a:tc>
                <a:tc>
                  <a:txBody>
                    <a:bodyPr/>
                    <a:lstStyle/>
                    <a:p>
                      <a:pPr algn="l">
                        <a:spcAft>
                          <a:spcPts val="0"/>
                        </a:spcAft>
                      </a:pPr>
                      <a:r>
                        <a:rPr lang="zh-CN" sz="1800" kern="0" dirty="0">
                          <a:solidFill>
                            <a:srgbClr val="000000"/>
                          </a:solidFill>
                          <a:latin typeface="Calibri"/>
                          <a:ea typeface="宋体"/>
                          <a:cs typeface="宋体"/>
                        </a:rPr>
                        <a:t>暗挖土方</a:t>
                      </a:r>
                      <a:endParaRPr lang="zh-CN" sz="2000" kern="100" dirty="0">
                        <a:latin typeface="Calibri"/>
                        <a:ea typeface="宋体"/>
                        <a:cs typeface="Times New Roman"/>
                      </a:endParaRPr>
                    </a:p>
                  </a:txBody>
                  <a:tcPr marL="68580" marR="68580" marT="0" marB="0" anchor="ctr"/>
                </a:tc>
                <a:tc>
                  <a:txBody>
                    <a:bodyPr/>
                    <a:lstStyle/>
                    <a:p>
                      <a:pPr algn="ctr">
                        <a:spcAft>
                          <a:spcPts val="0"/>
                        </a:spcAft>
                      </a:pPr>
                      <a:r>
                        <a:rPr lang="en-US" sz="1800" kern="0">
                          <a:solidFill>
                            <a:srgbClr val="000000"/>
                          </a:solidFill>
                          <a:latin typeface="宋体"/>
                          <a:ea typeface="宋体"/>
                          <a:cs typeface="宋体"/>
                        </a:rPr>
                        <a:t>m3</a:t>
                      </a:r>
                      <a:endParaRPr lang="zh-CN" sz="2000" kern="100">
                        <a:latin typeface="Calibri"/>
                        <a:ea typeface="宋体"/>
                        <a:cs typeface="Times New Roman"/>
                      </a:endParaRPr>
                    </a:p>
                  </a:txBody>
                  <a:tcPr marL="68580" marR="68580" marT="0" marB="0" anchor="ctr"/>
                </a:tc>
                <a:tc>
                  <a:txBody>
                    <a:bodyPr/>
                    <a:lstStyle/>
                    <a:p>
                      <a:pPr algn="r">
                        <a:spcAft>
                          <a:spcPts val="0"/>
                        </a:spcAft>
                      </a:pPr>
                      <a:r>
                        <a:rPr lang="en-US" sz="1800" kern="0">
                          <a:solidFill>
                            <a:srgbClr val="000000"/>
                          </a:solidFill>
                          <a:highlight>
                            <a:srgbClr val="00FFFF"/>
                          </a:highlight>
                          <a:latin typeface="宋体"/>
                          <a:ea typeface="宋体"/>
                          <a:cs typeface="宋体"/>
                        </a:rPr>
                        <a:t>1958.44</a:t>
                      </a:r>
                      <a:endParaRPr lang="zh-CN" sz="2000" kern="100">
                        <a:latin typeface="Calibri"/>
                        <a:ea typeface="宋体"/>
                        <a:cs typeface="Times New Roman"/>
                      </a:endParaRPr>
                    </a:p>
                  </a:txBody>
                  <a:tcPr marL="68580" marR="68580" marT="0" marB="0" anchor="ctr"/>
                </a:tc>
              </a:tr>
              <a:tr h="370840">
                <a:tc>
                  <a:txBody>
                    <a:bodyPr/>
                    <a:lstStyle/>
                    <a:p>
                      <a:pPr algn="ctr">
                        <a:spcAft>
                          <a:spcPts val="0"/>
                        </a:spcAft>
                      </a:pPr>
                      <a:r>
                        <a:rPr lang="en-US" sz="1800" kern="0">
                          <a:solidFill>
                            <a:srgbClr val="000000"/>
                          </a:solidFill>
                          <a:latin typeface="宋体"/>
                          <a:ea typeface="宋体"/>
                          <a:cs typeface="宋体"/>
                        </a:rPr>
                        <a:t> </a:t>
                      </a:r>
                      <a:endParaRPr lang="zh-CN" sz="2000" kern="100">
                        <a:latin typeface="Calibri"/>
                        <a:ea typeface="宋体"/>
                        <a:cs typeface="Times New Roman"/>
                      </a:endParaRPr>
                    </a:p>
                  </a:txBody>
                  <a:tcPr marL="68580" marR="68580" marT="0" marB="0" anchor="ctr"/>
                </a:tc>
                <a:tc>
                  <a:txBody>
                    <a:bodyPr/>
                    <a:lstStyle/>
                    <a:p>
                      <a:pPr algn="ctr">
                        <a:spcAft>
                          <a:spcPts val="0"/>
                        </a:spcAft>
                      </a:pPr>
                      <a:r>
                        <a:rPr lang="en-US" sz="1800" kern="0" dirty="0">
                          <a:solidFill>
                            <a:srgbClr val="000000"/>
                          </a:solidFill>
                          <a:latin typeface="宋体"/>
                          <a:ea typeface="宋体"/>
                          <a:cs typeface="宋体"/>
                        </a:rPr>
                        <a:t>G4-0022</a:t>
                      </a:r>
                      <a:endParaRPr lang="zh-CN" sz="2000" kern="100" dirty="0">
                        <a:latin typeface="Calibri"/>
                        <a:ea typeface="宋体"/>
                        <a:cs typeface="Times New Roman"/>
                      </a:endParaRPr>
                    </a:p>
                  </a:txBody>
                  <a:tcPr marL="68580" marR="68580" marT="0" marB="0" anchor="ctr"/>
                </a:tc>
                <a:tc>
                  <a:txBody>
                    <a:bodyPr/>
                    <a:lstStyle/>
                    <a:p>
                      <a:pPr algn="l">
                        <a:spcAft>
                          <a:spcPts val="0"/>
                        </a:spcAft>
                      </a:pPr>
                      <a:r>
                        <a:rPr lang="zh-CN" sz="1800" kern="0">
                          <a:solidFill>
                            <a:srgbClr val="000000"/>
                          </a:solidFill>
                          <a:latin typeface="Calibri"/>
                          <a:ea typeface="宋体"/>
                          <a:cs typeface="宋体"/>
                        </a:rPr>
                        <a:t>暗挖土方 人工开挖 一、二类土</a:t>
                      </a:r>
                      <a:endParaRPr lang="zh-CN" sz="2000" kern="100">
                        <a:latin typeface="Calibri"/>
                        <a:ea typeface="宋体"/>
                        <a:cs typeface="Times New Roman"/>
                      </a:endParaRPr>
                    </a:p>
                  </a:txBody>
                  <a:tcPr marL="68580" marR="68580" marT="0" marB="0" anchor="ctr"/>
                </a:tc>
                <a:tc>
                  <a:txBody>
                    <a:bodyPr/>
                    <a:lstStyle/>
                    <a:p>
                      <a:pPr algn="ctr">
                        <a:spcAft>
                          <a:spcPts val="0"/>
                        </a:spcAft>
                      </a:pPr>
                      <a:r>
                        <a:rPr lang="en-US" sz="1800" kern="0">
                          <a:solidFill>
                            <a:srgbClr val="000000"/>
                          </a:solidFill>
                          <a:latin typeface="宋体"/>
                          <a:ea typeface="宋体"/>
                          <a:cs typeface="宋体"/>
                        </a:rPr>
                        <a:t>m3</a:t>
                      </a:r>
                      <a:endParaRPr lang="zh-CN" sz="2000" kern="100">
                        <a:latin typeface="Calibri"/>
                        <a:ea typeface="宋体"/>
                        <a:cs typeface="Times New Roman"/>
                      </a:endParaRPr>
                    </a:p>
                  </a:txBody>
                  <a:tcPr marL="68580" marR="68580" marT="0" marB="0" anchor="ctr"/>
                </a:tc>
                <a:tc>
                  <a:txBody>
                    <a:bodyPr/>
                    <a:lstStyle/>
                    <a:p>
                      <a:pPr algn="r">
                        <a:spcAft>
                          <a:spcPts val="0"/>
                        </a:spcAft>
                      </a:pPr>
                      <a:r>
                        <a:rPr lang="en-US" sz="1800" kern="0">
                          <a:solidFill>
                            <a:srgbClr val="000000"/>
                          </a:solidFill>
                          <a:highlight>
                            <a:srgbClr val="00FFFF"/>
                          </a:highlight>
                          <a:latin typeface="宋体"/>
                          <a:ea typeface="宋体"/>
                          <a:cs typeface="宋体"/>
                        </a:rPr>
                        <a:t>2030.44</a:t>
                      </a:r>
                      <a:endParaRPr lang="zh-CN" sz="2000" kern="100">
                        <a:latin typeface="Calibri"/>
                        <a:ea typeface="宋体"/>
                        <a:cs typeface="Times New Roman"/>
                      </a:endParaRPr>
                    </a:p>
                  </a:txBody>
                  <a:tcPr marL="68580" marR="68580" marT="0" marB="0" anchor="ctr"/>
                </a:tc>
              </a:tr>
              <a:tr h="370840">
                <a:tc>
                  <a:txBody>
                    <a:bodyPr/>
                    <a:lstStyle/>
                    <a:p>
                      <a:pPr algn="ctr">
                        <a:spcAft>
                          <a:spcPts val="0"/>
                        </a:spcAft>
                      </a:pPr>
                      <a:r>
                        <a:rPr lang="en-US" sz="1800" kern="0">
                          <a:solidFill>
                            <a:srgbClr val="000000"/>
                          </a:solidFill>
                          <a:latin typeface="宋体"/>
                          <a:ea typeface="宋体"/>
                          <a:cs typeface="宋体"/>
                        </a:rPr>
                        <a:t> </a:t>
                      </a:r>
                      <a:endParaRPr lang="zh-CN" sz="2000" kern="100">
                        <a:latin typeface="Calibri"/>
                        <a:ea typeface="宋体"/>
                        <a:cs typeface="Times New Roman"/>
                      </a:endParaRPr>
                    </a:p>
                  </a:txBody>
                  <a:tcPr marL="68580" marR="68580" marT="0" marB="0" anchor="ctr"/>
                </a:tc>
                <a:tc>
                  <a:txBody>
                    <a:bodyPr/>
                    <a:lstStyle/>
                    <a:p>
                      <a:pPr algn="ctr">
                        <a:spcAft>
                          <a:spcPts val="0"/>
                        </a:spcAft>
                      </a:pPr>
                      <a:r>
                        <a:rPr lang="en-US" sz="1800" kern="0" dirty="0">
                          <a:solidFill>
                            <a:srgbClr val="000000"/>
                          </a:solidFill>
                          <a:latin typeface="宋体"/>
                          <a:ea typeface="宋体"/>
                          <a:cs typeface="宋体"/>
                        </a:rPr>
                        <a:t>G1-0077</a:t>
                      </a:r>
                      <a:endParaRPr lang="zh-CN" sz="2000" kern="100" dirty="0">
                        <a:latin typeface="Calibri"/>
                        <a:ea typeface="宋体"/>
                        <a:cs typeface="Times New Roman"/>
                      </a:endParaRPr>
                    </a:p>
                  </a:txBody>
                  <a:tcPr marL="68580" marR="68580" marT="0" marB="0" anchor="ctr"/>
                </a:tc>
                <a:tc>
                  <a:txBody>
                    <a:bodyPr/>
                    <a:lstStyle/>
                    <a:p>
                      <a:pPr algn="l">
                        <a:spcAft>
                          <a:spcPts val="0"/>
                        </a:spcAft>
                      </a:pPr>
                      <a:r>
                        <a:rPr lang="zh-CN" sz="1800" kern="0">
                          <a:solidFill>
                            <a:srgbClr val="000000"/>
                          </a:solidFill>
                          <a:latin typeface="Calibri"/>
                          <a:ea typeface="宋体"/>
                          <a:cs typeface="宋体"/>
                        </a:rPr>
                        <a:t>挖掘机装自卸汽车运土方 运距</a:t>
                      </a:r>
                      <a:r>
                        <a:rPr lang="en-US" sz="1800" kern="0">
                          <a:solidFill>
                            <a:srgbClr val="000000"/>
                          </a:solidFill>
                          <a:latin typeface="Calibri"/>
                          <a:ea typeface="宋体"/>
                          <a:cs typeface="宋体"/>
                        </a:rPr>
                        <a:t>1km</a:t>
                      </a:r>
                      <a:r>
                        <a:rPr lang="zh-CN" sz="1800" kern="0">
                          <a:solidFill>
                            <a:srgbClr val="000000"/>
                          </a:solidFill>
                          <a:latin typeface="Calibri"/>
                          <a:ea typeface="宋体"/>
                          <a:cs typeface="宋体"/>
                        </a:rPr>
                        <a:t>以内</a:t>
                      </a:r>
                      <a:endParaRPr lang="zh-CN" sz="2000" kern="100">
                        <a:latin typeface="Calibri"/>
                        <a:ea typeface="宋体"/>
                        <a:cs typeface="Times New Roman"/>
                      </a:endParaRPr>
                    </a:p>
                  </a:txBody>
                  <a:tcPr marL="68580" marR="68580" marT="0" marB="0" anchor="ctr"/>
                </a:tc>
                <a:tc>
                  <a:txBody>
                    <a:bodyPr/>
                    <a:lstStyle/>
                    <a:p>
                      <a:pPr algn="ctr">
                        <a:spcAft>
                          <a:spcPts val="0"/>
                        </a:spcAft>
                      </a:pPr>
                      <a:r>
                        <a:rPr lang="en-US" sz="1800" kern="0">
                          <a:solidFill>
                            <a:srgbClr val="000000"/>
                          </a:solidFill>
                          <a:latin typeface="宋体"/>
                          <a:ea typeface="宋体"/>
                          <a:cs typeface="宋体"/>
                        </a:rPr>
                        <a:t>100m3</a:t>
                      </a:r>
                      <a:endParaRPr lang="zh-CN" sz="2000" kern="100">
                        <a:latin typeface="Calibri"/>
                        <a:ea typeface="宋体"/>
                        <a:cs typeface="Times New Roman"/>
                      </a:endParaRPr>
                    </a:p>
                  </a:txBody>
                  <a:tcPr marL="68580" marR="68580" marT="0" marB="0" anchor="ctr"/>
                </a:tc>
                <a:tc>
                  <a:txBody>
                    <a:bodyPr/>
                    <a:lstStyle/>
                    <a:p>
                      <a:pPr algn="r">
                        <a:spcAft>
                          <a:spcPts val="0"/>
                        </a:spcAft>
                      </a:pPr>
                      <a:r>
                        <a:rPr lang="en-US" sz="1800" kern="0" dirty="0">
                          <a:solidFill>
                            <a:srgbClr val="000000"/>
                          </a:solidFill>
                          <a:latin typeface="宋体"/>
                          <a:ea typeface="宋体"/>
                          <a:cs typeface="宋体"/>
                        </a:rPr>
                        <a:t>20.304</a:t>
                      </a:r>
                      <a:endParaRPr lang="zh-CN" sz="2000" kern="100" dirty="0">
                        <a:latin typeface="Calibri"/>
                        <a:ea typeface="宋体"/>
                        <a:cs typeface="Times New Roman"/>
                      </a:endParaRPr>
                    </a:p>
                  </a:txBody>
                  <a:tcPr marL="68580" marR="68580" marT="0" marB="0" anchor="ctr"/>
                </a:tc>
              </a:tr>
              <a:tr h="370840">
                <a:tc>
                  <a:txBody>
                    <a:bodyPr/>
                    <a:lstStyle/>
                    <a:p>
                      <a:pPr algn="ctr">
                        <a:spcAft>
                          <a:spcPts val="0"/>
                        </a:spcAft>
                      </a:pPr>
                      <a:endParaRPr lang="zh-CN" sz="2000" kern="100">
                        <a:latin typeface="Calibri"/>
                        <a:ea typeface="宋体"/>
                        <a:cs typeface="Times New Roman"/>
                      </a:endParaRPr>
                    </a:p>
                  </a:txBody>
                  <a:tcPr marL="68580" marR="68580" marT="0" marB="0" anchor="ctr"/>
                </a:tc>
                <a:tc>
                  <a:txBody>
                    <a:bodyPr/>
                    <a:lstStyle/>
                    <a:p>
                      <a:pPr algn="ctr">
                        <a:spcAft>
                          <a:spcPts val="0"/>
                        </a:spcAft>
                      </a:pPr>
                      <a:r>
                        <a:rPr lang="en-US" sz="1800" kern="0" dirty="0">
                          <a:solidFill>
                            <a:srgbClr val="000000"/>
                          </a:solidFill>
                          <a:latin typeface="宋体"/>
                          <a:ea typeface="宋体"/>
                          <a:cs typeface="宋体"/>
                        </a:rPr>
                        <a:t>G1-0078</a:t>
                      </a:r>
                      <a:r>
                        <a:rPr lang="zh-CN" sz="1800" kern="0" dirty="0">
                          <a:solidFill>
                            <a:srgbClr val="000000"/>
                          </a:solidFill>
                          <a:latin typeface="Calibri"/>
                          <a:ea typeface="宋体"/>
                          <a:cs typeface="宋体"/>
                        </a:rPr>
                        <a:t>换</a:t>
                      </a:r>
                      <a:endParaRPr lang="zh-CN" sz="2000" kern="100" dirty="0">
                        <a:latin typeface="Calibri"/>
                        <a:ea typeface="宋体"/>
                        <a:cs typeface="Times New Roman"/>
                      </a:endParaRPr>
                    </a:p>
                  </a:txBody>
                  <a:tcPr marL="68580" marR="68580" marT="0" marB="0" anchor="ctr"/>
                </a:tc>
                <a:tc>
                  <a:txBody>
                    <a:bodyPr/>
                    <a:lstStyle/>
                    <a:p>
                      <a:pPr algn="l">
                        <a:spcAft>
                          <a:spcPts val="0"/>
                        </a:spcAft>
                      </a:pPr>
                      <a:r>
                        <a:rPr lang="zh-CN" sz="1800" kern="0">
                          <a:solidFill>
                            <a:srgbClr val="000000"/>
                          </a:solidFill>
                          <a:latin typeface="Calibri"/>
                          <a:ea typeface="宋体"/>
                          <a:cs typeface="宋体"/>
                        </a:rPr>
                        <a:t>自卸汽车运土方 每增</a:t>
                      </a:r>
                      <a:r>
                        <a:rPr lang="en-US" sz="1800" kern="0">
                          <a:solidFill>
                            <a:srgbClr val="000000"/>
                          </a:solidFill>
                          <a:latin typeface="Calibri"/>
                          <a:ea typeface="宋体"/>
                          <a:cs typeface="宋体"/>
                        </a:rPr>
                        <a:t>1km</a:t>
                      </a:r>
                      <a:endParaRPr lang="zh-CN" sz="2000" kern="100">
                        <a:latin typeface="Calibri"/>
                        <a:ea typeface="宋体"/>
                        <a:cs typeface="Times New Roman"/>
                      </a:endParaRPr>
                    </a:p>
                  </a:txBody>
                  <a:tcPr marL="68580" marR="68580" marT="0" marB="0" anchor="ctr"/>
                </a:tc>
                <a:tc>
                  <a:txBody>
                    <a:bodyPr/>
                    <a:lstStyle/>
                    <a:p>
                      <a:pPr algn="ctr">
                        <a:spcAft>
                          <a:spcPts val="0"/>
                        </a:spcAft>
                      </a:pPr>
                      <a:r>
                        <a:rPr lang="en-US" sz="1800" kern="0">
                          <a:solidFill>
                            <a:srgbClr val="000000"/>
                          </a:solidFill>
                          <a:latin typeface="宋体"/>
                          <a:ea typeface="宋体"/>
                          <a:cs typeface="宋体"/>
                        </a:rPr>
                        <a:t>100m3</a:t>
                      </a:r>
                      <a:endParaRPr lang="zh-CN" sz="2000" kern="100">
                        <a:latin typeface="Calibri"/>
                        <a:ea typeface="宋体"/>
                        <a:cs typeface="Times New Roman"/>
                      </a:endParaRPr>
                    </a:p>
                  </a:txBody>
                  <a:tcPr marL="68580" marR="68580" marT="0" marB="0" anchor="ctr"/>
                </a:tc>
                <a:tc>
                  <a:txBody>
                    <a:bodyPr/>
                    <a:lstStyle/>
                    <a:p>
                      <a:pPr algn="r">
                        <a:spcAft>
                          <a:spcPts val="0"/>
                        </a:spcAft>
                      </a:pPr>
                      <a:r>
                        <a:rPr lang="en-US" sz="1800" kern="0" dirty="0">
                          <a:solidFill>
                            <a:srgbClr val="000000"/>
                          </a:solidFill>
                          <a:latin typeface="宋体"/>
                          <a:ea typeface="宋体"/>
                          <a:cs typeface="宋体"/>
                        </a:rPr>
                        <a:t>20.304</a:t>
                      </a:r>
                      <a:endParaRPr lang="zh-CN" sz="2000" kern="100" dirty="0">
                        <a:latin typeface="Calibri"/>
                        <a:ea typeface="宋体"/>
                        <a:cs typeface="Times New Roman"/>
                      </a:endParaRPr>
                    </a:p>
                  </a:txBody>
                  <a:tcPr marL="68580" marR="68580" marT="0" marB="0" anchor="ctr"/>
                </a:tc>
              </a:tr>
            </a:tbl>
          </a:graphicData>
        </a:graphic>
      </p:graphicFrame>
    </p:spTree>
  </p:cSld>
  <p:clrMapOvr>
    <a:masterClrMapping/>
  </p:clrMapOvr>
  <p:transition>
    <p:pull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smtClean="0"/>
              <a:t>      </a:t>
            </a:r>
            <a:r>
              <a:rPr lang="zh-CN" altLang="zh-CN" dirty="0" smtClean="0"/>
              <a:t>以上这些都是最基本的内容，对于清单及定额我们要经常看经常学习，每次看过后，对于一些内容可能会理解更深刻，同时要求我们要多看图，必要时还要看相关规范，毕竟我们所做的清单及组价是离不开工程本身的。总之要想做好就必须熟知工程的施工组织，只有知道工程怎么施工的才会知道我们做的清单是不是合理，是不是有漏或重复等情况</a:t>
            </a:r>
            <a:endParaRPr lang="zh-CN" altLang="en-US" dirty="0"/>
          </a:p>
        </p:txBody>
      </p:sp>
      <p:sp>
        <p:nvSpPr>
          <p:cNvPr id="3" name="标题 2"/>
          <p:cNvSpPr>
            <a:spLocks noGrp="1"/>
          </p:cNvSpPr>
          <p:nvPr>
            <p:ph type="title"/>
          </p:nvPr>
        </p:nvSpPr>
        <p:spPr/>
        <p:txBody>
          <a:bodyPr>
            <a:normAutofit fontScale="90000"/>
          </a:bodyPr>
          <a:lstStyle/>
          <a:p>
            <a:r>
              <a:rPr lang="en-US" altLang="zh-CN" sz="6000" dirty="0" smtClean="0"/>
              <a:t/>
            </a:r>
            <a:br>
              <a:rPr lang="en-US" altLang="zh-CN" sz="6000" dirty="0" smtClean="0"/>
            </a:br>
            <a:endParaRPr lang="zh-CN" altLang="en-US" sz="3600" dirty="0"/>
          </a:p>
        </p:txBody>
      </p:sp>
    </p:spTree>
  </p:cSld>
  <p:clrMapOvr>
    <a:masterClrMapping/>
  </p:clrMapOvr>
  <p:transition>
    <p:pull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effectLst>
            <a:innerShdw blurRad="63500" dist="50800" dir="13500000">
              <a:prstClr val="black">
                <a:alpha val="50000"/>
              </a:prstClr>
            </a:innerShdw>
            <a:reflection blurRad="6350" stA="50000" endA="300" endPos="55000" dir="5400000" sy="-100000" algn="bl" rotWithShape="0"/>
          </a:effectLst>
        </p:spPr>
        <p:txBody>
          <a:bodyPr/>
          <a:lstStyle/>
          <a:p>
            <a:endParaRPr lang="en-US" altLang="zh-CN" dirty="0" smtClean="0"/>
          </a:p>
          <a:p>
            <a:endParaRPr lang="en-US" altLang="zh-CN" dirty="0" smtClean="0"/>
          </a:p>
          <a:p>
            <a:endParaRPr lang="en-US" altLang="zh-CN" dirty="0" smtClean="0"/>
          </a:p>
        </p:txBody>
      </p:sp>
      <p:sp>
        <p:nvSpPr>
          <p:cNvPr id="3" name="标题 2"/>
          <p:cNvSpPr>
            <a:spLocks noGrp="1"/>
          </p:cNvSpPr>
          <p:nvPr>
            <p:ph type="title"/>
          </p:nvPr>
        </p:nvSpPr>
        <p:spPr>
          <a:xfrm>
            <a:off x="457200" y="-45720"/>
            <a:ext cx="8229600" cy="810424"/>
          </a:xfrm>
        </p:spPr>
        <p:txBody>
          <a:bodyPr>
            <a:normAutofit/>
          </a:bodyPr>
          <a:lstStyle/>
          <a:p>
            <a:r>
              <a:rPr lang="en-US" altLang="zh-CN" dirty="0" smtClean="0"/>
              <a:t> </a:t>
            </a:r>
            <a:endParaRPr lang="zh-CN" altLang="en-US" dirty="0"/>
          </a:p>
        </p:txBody>
      </p:sp>
    </p:spTree>
  </p:cSld>
  <p:clrMapOvr>
    <a:masterClrMapping/>
  </p:clrMapOvr>
  <p:transition>
    <p:pull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a:bodyPr>
          <a:lstStyle/>
          <a:p>
            <a:r>
              <a:rPr lang="zh-CN" altLang="zh-CN" b="1" dirty="0" smtClean="0"/>
              <a:t>一、清单与定额</a:t>
            </a:r>
            <a:r>
              <a:rPr lang="zh-CN" altLang="en-US" b="1" dirty="0" smtClean="0"/>
              <a:t>的</a:t>
            </a:r>
            <a:r>
              <a:rPr lang="zh-CN" altLang="zh-CN" b="1" dirty="0" smtClean="0"/>
              <a:t>关系</a:t>
            </a:r>
            <a:endParaRPr lang="en-US" altLang="zh-CN" b="1" dirty="0" smtClean="0"/>
          </a:p>
          <a:p>
            <a:pPr>
              <a:buNone/>
            </a:pPr>
            <a:r>
              <a:rPr lang="en-US" altLang="zh-CN" dirty="0" smtClean="0"/>
              <a:t>   </a:t>
            </a:r>
            <a:r>
              <a:rPr lang="zh-CN" altLang="zh-CN" dirty="0" smtClean="0"/>
              <a:t>工程量清单是针对工程实体或可计量的技术措施而进行计算的，它的工作内容包括很多分项工作。而定额子目是针对工程本身或可计量的技术措施而进行计算的，它一般为单个分项工作内容。因此也可以理解为清单项目是多个工作内容的组合，一般情况每个工程量清单的组价均包括多个定额子目并计取相关费用及风险，清单的综合程度相比定额子目综合程度更强。</a:t>
            </a:r>
          </a:p>
          <a:p>
            <a:endParaRPr lang="zh-CN" altLang="en-US" dirty="0"/>
          </a:p>
        </p:txBody>
      </p:sp>
      <p:sp>
        <p:nvSpPr>
          <p:cNvPr id="2" name="标题 1"/>
          <p:cNvSpPr>
            <a:spLocks noGrp="1"/>
          </p:cNvSpPr>
          <p:nvPr>
            <p:ph type="title"/>
          </p:nvPr>
        </p:nvSpPr>
        <p:spPr>
          <a:xfrm>
            <a:off x="457200" y="274638"/>
            <a:ext cx="8229600" cy="850106"/>
          </a:xfrm>
        </p:spPr>
        <p:txBody>
          <a:bodyPr/>
          <a:lstStyle/>
          <a:p>
            <a:r>
              <a:rPr lang="zh-CN" altLang="en-US" dirty="0" smtClean="0"/>
              <a:t>工程量清单与定额的关联</a:t>
            </a:r>
            <a:endParaRPr lang="zh-CN" altLang="en-US" dirty="0"/>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ox(in)">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980728"/>
            <a:ext cx="8229600" cy="5305792"/>
          </a:xfrm>
        </p:spPr>
        <p:txBody>
          <a:bodyPr/>
          <a:lstStyle/>
          <a:p>
            <a:r>
              <a:rPr lang="zh-CN" altLang="zh-CN" sz="2400" dirty="0" smtClean="0"/>
              <a:t>下面就以城市轨道交通工程工程量清单与定额为例</a:t>
            </a:r>
            <a:r>
              <a:rPr lang="zh-CN" altLang="zh-CN" sz="2800" dirty="0" smtClean="0"/>
              <a:t>：</a:t>
            </a:r>
            <a:endParaRPr lang="en-US" altLang="zh-CN" sz="2800" dirty="0" smtClean="0"/>
          </a:p>
          <a:p>
            <a:endParaRPr lang="zh-CN" altLang="zh-CN" dirty="0"/>
          </a:p>
        </p:txBody>
      </p:sp>
      <p:sp>
        <p:nvSpPr>
          <p:cNvPr id="2" name="标题 1"/>
          <p:cNvSpPr>
            <a:spLocks noGrp="1"/>
          </p:cNvSpPr>
          <p:nvPr>
            <p:ph type="title"/>
          </p:nvPr>
        </p:nvSpPr>
        <p:spPr>
          <a:xfrm>
            <a:off x="457200" y="274638"/>
            <a:ext cx="8229600" cy="778098"/>
          </a:xfrm>
        </p:spPr>
        <p:txBody>
          <a:bodyPr>
            <a:normAutofit/>
          </a:bodyPr>
          <a:lstStyle/>
          <a:p>
            <a:r>
              <a:rPr lang="zh-CN" altLang="en-US" sz="3200" dirty="0" smtClean="0"/>
              <a:t>工程量清单与定额的关联</a:t>
            </a:r>
            <a:endParaRPr lang="zh-CN" altLang="en-US" sz="3200" dirty="0"/>
          </a:p>
        </p:txBody>
      </p:sp>
      <p:graphicFrame>
        <p:nvGraphicFramePr>
          <p:cNvPr id="4" name="表格 3"/>
          <p:cNvGraphicFramePr>
            <a:graphicFrameLocks noGrp="1"/>
          </p:cNvGraphicFramePr>
          <p:nvPr/>
        </p:nvGraphicFramePr>
        <p:xfrm>
          <a:off x="755577" y="1484783"/>
          <a:ext cx="7920879" cy="4843985"/>
        </p:xfrm>
        <a:graphic>
          <a:graphicData uri="http://schemas.openxmlformats.org/drawingml/2006/table">
            <a:tbl>
              <a:tblPr firstRow="1" bandRow="1">
                <a:tableStyleId>{5C22544A-7EE6-4342-B048-85BDC9FD1C3A}</a:tableStyleId>
              </a:tblPr>
              <a:tblGrid>
                <a:gridCol w="1320146"/>
                <a:gridCol w="1630770"/>
                <a:gridCol w="1708425"/>
                <a:gridCol w="3261538"/>
              </a:tblGrid>
              <a:tr h="504057">
                <a:tc>
                  <a:txBody>
                    <a:bodyPr/>
                    <a:lstStyle/>
                    <a:p>
                      <a:pPr algn="ctr">
                        <a:spcAft>
                          <a:spcPts val="0"/>
                        </a:spcAft>
                      </a:pPr>
                      <a:r>
                        <a:rPr lang="zh-CN" sz="1800" kern="100" dirty="0">
                          <a:latin typeface="Calibri"/>
                          <a:ea typeface="宋体"/>
                          <a:cs typeface="Times New Roman"/>
                        </a:rPr>
                        <a:t>清单名称</a:t>
                      </a:r>
                      <a:endParaRPr lang="zh-CN" sz="1400" kern="100" dirty="0">
                        <a:latin typeface="Calibri"/>
                        <a:ea typeface="宋体"/>
                        <a:cs typeface="Times New Roman"/>
                      </a:endParaRPr>
                    </a:p>
                  </a:txBody>
                  <a:tcPr marL="68580" marR="68580" marT="0" marB="0" anchor="ctr"/>
                </a:tc>
                <a:tc>
                  <a:txBody>
                    <a:bodyPr/>
                    <a:lstStyle/>
                    <a:p>
                      <a:pPr algn="ctr">
                        <a:spcAft>
                          <a:spcPts val="0"/>
                        </a:spcAft>
                      </a:pPr>
                      <a:r>
                        <a:rPr lang="zh-CN" sz="1800" kern="100" dirty="0">
                          <a:latin typeface="Calibri"/>
                          <a:ea typeface="宋体"/>
                          <a:cs typeface="Times New Roman"/>
                        </a:rPr>
                        <a:t>工作内容</a:t>
                      </a:r>
                      <a:endParaRPr lang="zh-CN" sz="1400" kern="100" dirty="0">
                        <a:latin typeface="Calibri"/>
                        <a:ea typeface="宋体"/>
                        <a:cs typeface="Times New Roman"/>
                      </a:endParaRPr>
                    </a:p>
                  </a:txBody>
                  <a:tcPr marL="68580" marR="68580" marT="0" marB="0" anchor="ctr"/>
                </a:tc>
                <a:tc>
                  <a:txBody>
                    <a:bodyPr/>
                    <a:lstStyle/>
                    <a:p>
                      <a:pPr algn="ctr">
                        <a:spcAft>
                          <a:spcPts val="0"/>
                        </a:spcAft>
                      </a:pPr>
                      <a:r>
                        <a:rPr lang="zh-CN" sz="1800" kern="100" dirty="0">
                          <a:latin typeface="Calibri"/>
                          <a:ea typeface="宋体"/>
                          <a:cs typeface="Times New Roman"/>
                        </a:rPr>
                        <a:t>定额名称</a:t>
                      </a:r>
                      <a:endParaRPr lang="zh-CN" sz="1400" kern="100" dirty="0">
                        <a:latin typeface="Calibri"/>
                        <a:ea typeface="宋体"/>
                        <a:cs typeface="Times New Roman"/>
                      </a:endParaRPr>
                    </a:p>
                  </a:txBody>
                  <a:tcPr marL="68580" marR="68580" marT="0" marB="0" anchor="ctr"/>
                </a:tc>
                <a:tc>
                  <a:txBody>
                    <a:bodyPr/>
                    <a:lstStyle/>
                    <a:p>
                      <a:pPr algn="ctr">
                        <a:spcAft>
                          <a:spcPts val="0"/>
                        </a:spcAft>
                      </a:pPr>
                      <a:r>
                        <a:rPr lang="zh-CN" sz="1800" kern="100" dirty="0">
                          <a:latin typeface="Calibri"/>
                          <a:ea typeface="宋体"/>
                          <a:cs typeface="Times New Roman"/>
                        </a:rPr>
                        <a:t>工作内容</a:t>
                      </a:r>
                      <a:endParaRPr lang="zh-CN" sz="1400" kern="100" dirty="0">
                        <a:latin typeface="Calibri"/>
                        <a:ea typeface="宋体"/>
                        <a:cs typeface="Times New Roman"/>
                      </a:endParaRPr>
                    </a:p>
                  </a:txBody>
                  <a:tcPr marL="68580" marR="68580" marT="0" marB="0" anchor="ctr"/>
                </a:tc>
              </a:tr>
              <a:tr h="987128">
                <a:tc rowSpan="5">
                  <a:txBody>
                    <a:bodyPr/>
                    <a:lstStyle/>
                    <a:p>
                      <a:pPr algn="just">
                        <a:spcAft>
                          <a:spcPts val="0"/>
                        </a:spcAft>
                      </a:pPr>
                      <a:r>
                        <a:rPr lang="en-US" sz="2000" kern="100" dirty="0">
                          <a:latin typeface="Calibri"/>
                          <a:ea typeface="宋体"/>
                          <a:cs typeface="Times New Roman"/>
                        </a:rPr>
                        <a:t>080201008XXX</a:t>
                      </a:r>
                      <a:r>
                        <a:rPr lang="zh-CN" sz="2000" kern="100" dirty="0">
                          <a:latin typeface="Calibri"/>
                          <a:ea typeface="宋体"/>
                          <a:cs typeface="Times New Roman"/>
                        </a:rPr>
                        <a:t>泥浆护壁成孔灌注桩</a:t>
                      </a:r>
                      <a:endParaRPr lang="zh-CN" sz="1600" kern="100" dirty="0">
                        <a:latin typeface="Calibri"/>
                        <a:ea typeface="宋体"/>
                        <a:cs typeface="Times New Roman"/>
                      </a:endParaRPr>
                    </a:p>
                  </a:txBody>
                  <a:tcPr marL="68580" marR="68580" marT="0" marB="0" anchor="ctr"/>
                </a:tc>
                <a:tc rowSpan="5">
                  <a:txBody>
                    <a:bodyPr/>
                    <a:lstStyle/>
                    <a:p>
                      <a:pPr algn="just">
                        <a:spcAft>
                          <a:spcPts val="0"/>
                        </a:spcAft>
                      </a:pPr>
                      <a:r>
                        <a:rPr lang="en-US" sz="2000" kern="100" dirty="0">
                          <a:latin typeface="Calibri"/>
                          <a:ea typeface="宋体"/>
                          <a:cs typeface="Times New Roman"/>
                        </a:rPr>
                        <a:t>1</a:t>
                      </a:r>
                      <a:r>
                        <a:rPr lang="zh-CN" sz="2000" kern="100" dirty="0">
                          <a:latin typeface="Calibri"/>
                          <a:ea typeface="宋体"/>
                          <a:cs typeface="Times New Roman"/>
                        </a:rPr>
                        <a:t>、工作平台搭拆</a:t>
                      </a:r>
                      <a:endParaRPr lang="zh-CN" sz="1600" kern="100" dirty="0">
                        <a:latin typeface="Calibri"/>
                        <a:ea typeface="宋体"/>
                        <a:cs typeface="Times New Roman"/>
                      </a:endParaRPr>
                    </a:p>
                    <a:p>
                      <a:pPr algn="just">
                        <a:spcAft>
                          <a:spcPts val="0"/>
                        </a:spcAft>
                      </a:pPr>
                      <a:r>
                        <a:rPr lang="en-US" sz="2000" kern="100" dirty="0">
                          <a:latin typeface="Calibri"/>
                          <a:ea typeface="宋体"/>
                          <a:cs typeface="Times New Roman"/>
                        </a:rPr>
                        <a:t>2</a:t>
                      </a:r>
                      <a:r>
                        <a:rPr lang="zh-CN" sz="2000" kern="100" dirty="0">
                          <a:latin typeface="Calibri"/>
                          <a:ea typeface="宋体"/>
                          <a:cs typeface="Times New Roman"/>
                        </a:rPr>
                        <a:t>、护筒埋设</a:t>
                      </a:r>
                      <a:endParaRPr lang="zh-CN" sz="1600" kern="100" dirty="0">
                        <a:latin typeface="Calibri"/>
                        <a:ea typeface="宋体"/>
                        <a:cs typeface="Times New Roman"/>
                      </a:endParaRPr>
                    </a:p>
                    <a:p>
                      <a:pPr algn="just">
                        <a:spcAft>
                          <a:spcPts val="0"/>
                        </a:spcAft>
                      </a:pPr>
                      <a:r>
                        <a:rPr lang="en-US" sz="2000" kern="100" dirty="0">
                          <a:latin typeface="Calibri"/>
                          <a:ea typeface="宋体"/>
                          <a:cs typeface="Times New Roman"/>
                        </a:rPr>
                        <a:t>3</a:t>
                      </a:r>
                      <a:r>
                        <a:rPr lang="zh-CN" sz="2000" kern="100" dirty="0">
                          <a:latin typeface="Calibri"/>
                          <a:ea typeface="宋体"/>
                          <a:cs typeface="Times New Roman"/>
                        </a:rPr>
                        <a:t>、成孔、固壁</a:t>
                      </a:r>
                      <a:endParaRPr lang="zh-CN" sz="1600" kern="100" dirty="0">
                        <a:latin typeface="Calibri"/>
                        <a:ea typeface="宋体"/>
                        <a:cs typeface="Times New Roman"/>
                      </a:endParaRPr>
                    </a:p>
                    <a:p>
                      <a:pPr algn="just">
                        <a:spcAft>
                          <a:spcPts val="0"/>
                        </a:spcAft>
                      </a:pPr>
                      <a:r>
                        <a:rPr lang="en-US" sz="2000" kern="100" dirty="0">
                          <a:latin typeface="Calibri"/>
                          <a:ea typeface="宋体"/>
                          <a:cs typeface="Times New Roman"/>
                        </a:rPr>
                        <a:t>4</a:t>
                      </a:r>
                      <a:r>
                        <a:rPr lang="zh-CN" sz="2000" kern="100" dirty="0">
                          <a:latin typeface="Calibri"/>
                          <a:ea typeface="宋体"/>
                          <a:cs typeface="Times New Roman"/>
                        </a:rPr>
                        <a:t>、砼制作、灌注、养护</a:t>
                      </a:r>
                      <a:endParaRPr lang="zh-CN" sz="1600" kern="100" dirty="0">
                        <a:latin typeface="Calibri"/>
                        <a:ea typeface="宋体"/>
                        <a:cs typeface="Times New Roman"/>
                      </a:endParaRPr>
                    </a:p>
                    <a:p>
                      <a:pPr algn="just">
                        <a:spcAft>
                          <a:spcPts val="0"/>
                        </a:spcAft>
                      </a:pPr>
                      <a:r>
                        <a:rPr lang="en-US" sz="2000" kern="100" dirty="0">
                          <a:latin typeface="Calibri"/>
                          <a:ea typeface="宋体"/>
                          <a:cs typeface="Times New Roman"/>
                        </a:rPr>
                        <a:t>5</a:t>
                      </a:r>
                      <a:r>
                        <a:rPr lang="zh-CN" sz="2000" kern="100" dirty="0">
                          <a:latin typeface="Calibri"/>
                          <a:ea typeface="宋体"/>
                          <a:cs typeface="Times New Roman"/>
                        </a:rPr>
                        <a:t>、泥浆制作</a:t>
                      </a:r>
                      <a:endParaRPr lang="zh-CN" sz="1600" kern="100" dirty="0">
                        <a:latin typeface="Calibri"/>
                        <a:ea typeface="宋体"/>
                        <a:cs typeface="Times New Roman"/>
                      </a:endParaRPr>
                    </a:p>
                    <a:p>
                      <a:pPr algn="just">
                        <a:spcAft>
                          <a:spcPts val="0"/>
                        </a:spcAft>
                      </a:pPr>
                      <a:r>
                        <a:rPr lang="en-US" sz="2000" kern="100" dirty="0">
                          <a:latin typeface="Calibri"/>
                          <a:ea typeface="宋体"/>
                          <a:cs typeface="Times New Roman"/>
                        </a:rPr>
                        <a:t>6</a:t>
                      </a:r>
                      <a:r>
                        <a:rPr lang="zh-CN" sz="2000" kern="100" dirty="0">
                          <a:latin typeface="Calibri"/>
                          <a:ea typeface="宋体"/>
                          <a:cs typeface="Times New Roman"/>
                        </a:rPr>
                        <a:t>、打桩场地硬化及泥浆池、泥浆沟制作</a:t>
                      </a:r>
                      <a:endParaRPr lang="zh-CN" sz="1600" kern="100" dirty="0">
                        <a:latin typeface="Calibri"/>
                        <a:ea typeface="宋体"/>
                        <a:cs typeface="Times New Roman"/>
                      </a:endParaRPr>
                    </a:p>
                    <a:p>
                      <a:pPr algn="just">
                        <a:spcAft>
                          <a:spcPts val="0"/>
                        </a:spcAft>
                      </a:pPr>
                      <a:r>
                        <a:rPr lang="en-US" sz="2000" kern="100" dirty="0">
                          <a:latin typeface="Calibri"/>
                          <a:ea typeface="宋体"/>
                          <a:cs typeface="Times New Roman"/>
                        </a:rPr>
                        <a:t>7</a:t>
                      </a:r>
                      <a:r>
                        <a:rPr lang="zh-CN" sz="2000" kern="100" dirty="0">
                          <a:latin typeface="Calibri"/>
                          <a:ea typeface="宋体"/>
                          <a:cs typeface="Times New Roman"/>
                        </a:rPr>
                        <a:t>、运输</a:t>
                      </a:r>
                      <a:endParaRPr lang="zh-CN" sz="1600" kern="100" dirty="0">
                        <a:latin typeface="Calibri"/>
                        <a:ea typeface="宋体"/>
                        <a:cs typeface="Times New Roman"/>
                      </a:endParaRPr>
                    </a:p>
                  </a:txBody>
                  <a:tcPr marL="68580" marR="68580" marT="0" marB="0" anchor="ctr"/>
                </a:tc>
                <a:tc>
                  <a:txBody>
                    <a:bodyPr/>
                    <a:lstStyle/>
                    <a:p>
                      <a:pPr algn="just">
                        <a:spcAft>
                          <a:spcPts val="0"/>
                        </a:spcAft>
                      </a:pPr>
                      <a:r>
                        <a:rPr lang="en-US" sz="2000" kern="100" dirty="0">
                          <a:latin typeface="Calibri"/>
                          <a:ea typeface="宋体"/>
                          <a:cs typeface="Times New Roman"/>
                        </a:rPr>
                        <a:t>G2-87</a:t>
                      </a:r>
                      <a:r>
                        <a:rPr lang="zh-CN" sz="2000" kern="100" dirty="0">
                          <a:latin typeface="Calibri"/>
                          <a:ea typeface="宋体"/>
                          <a:cs typeface="Times New Roman"/>
                        </a:rPr>
                        <a:t>陆上埋设护筒</a:t>
                      </a:r>
                      <a:endParaRPr lang="zh-CN" sz="1600" kern="100" dirty="0">
                        <a:latin typeface="Calibri"/>
                        <a:ea typeface="宋体"/>
                        <a:cs typeface="Times New Roman"/>
                      </a:endParaRPr>
                    </a:p>
                  </a:txBody>
                  <a:tcPr marL="68580" marR="68580" marT="0" marB="0" anchor="ctr"/>
                </a:tc>
                <a:tc>
                  <a:txBody>
                    <a:bodyPr/>
                    <a:lstStyle/>
                    <a:p>
                      <a:pPr algn="just">
                        <a:spcAft>
                          <a:spcPts val="0"/>
                        </a:spcAft>
                      </a:pPr>
                      <a:r>
                        <a:rPr lang="zh-CN" sz="2000" kern="100" dirty="0">
                          <a:latin typeface="Calibri"/>
                          <a:ea typeface="宋体"/>
                          <a:cs typeface="Times New Roman"/>
                        </a:rPr>
                        <a:t>挖土、吊装、就位、埋设、接护筒、定位下沉、还土、夯实、拆除、堆放等</a:t>
                      </a:r>
                      <a:endParaRPr lang="zh-CN" sz="1600" kern="100" dirty="0">
                        <a:latin typeface="Calibri"/>
                        <a:ea typeface="宋体"/>
                        <a:cs typeface="Times New Roman"/>
                      </a:endParaRPr>
                    </a:p>
                  </a:txBody>
                  <a:tcPr marL="68580" marR="68580" marT="0" marB="0" anchor="ctr"/>
                </a:tc>
              </a:tr>
              <a:tr h="1039278">
                <a:tc vMerge="1">
                  <a:txBody>
                    <a:bodyPr/>
                    <a:lstStyle/>
                    <a:p>
                      <a:endParaRPr lang="zh-CN" altLang="en-US"/>
                    </a:p>
                  </a:txBody>
                  <a:tcPr/>
                </a:tc>
                <a:tc vMerge="1">
                  <a:txBody>
                    <a:bodyPr/>
                    <a:lstStyle/>
                    <a:p>
                      <a:endParaRPr lang="zh-CN" altLang="en-US"/>
                    </a:p>
                  </a:txBody>
                  <a:tcPr/>
                </a:tc>
                <a:tc>
                  <a:txBody>
                    <a:bodyPr/>
                    <a:lstStyle/>
                    <a:p>
                      <a:pPr algn="just">
                        <a:spcAft>
                          <a:spcPts val="0"/>
                        </a:spcAft>
                      </a:pPr>
                      <a:r>
                        <a:rPr lang="en-US" sz="2000" kern="100" dirty="0">
                          <a:latin typeface="Calibri"/>
                          <a:ea typeface="宋体"/>
                          <a:cs typeface="Times New Roman"/>
                        </a:rPr>
                        <a:t>G2-102</a:t>
                      </a:r>
                      <a:r>
                        <a:rPr lang="zh-CN" sz="2000" kern="100" dirty="0">
                          <a:latin typeface="Calibri"/>
                          <a:ea typeface="宋体"/>
                          <a:cs typeface="Times New Roman"/>
                        </a:rPr>
                        <a:t>回旋钻机钻孔</a:t>
                      </a:r>
                      <a:endParaRPr lang="zh-CN" sz="1600" kern="100" dirty="0">
                        <a:latin typeface="Calibri"/>
                        <a:ea typeface="宋体"/>
                        <a:cs typeface="Times New Roman"/>
                      </a:endParaRPr>
                    </a:p>
                  </a:txBody>
                  <a:tcPr marL="68580" marR="68580" marT="0" marB="0" anchor="ctr"/>
                </a:tc>
                <a:tc>
                  <a:txBody>
                    <a:bodyPr/>
                    <a:lstStyle/>
                    <a:p>
                      <a:pPr algn="just">
                        <a:spcAft>
                          <a:spcPts val="0"/>
                        </a:spcAft>
                      </a:pPr>
                      <a:r>
                        <a:rPr lang="zh-CN" sz="2000" kern="100" dirty="0">
                          <a:latin typeface="Calibri"/>
                          <a:ea typeface="宋体"/>
                          <a:cs typeface="Times New Roman"/>
                        </a:rPr>
                        <a:t>装拆钻架、就位、移动、安拆泥浆循环系统，泥浆制作及输送，钻进，提钻，出碴，清孔，测量孔径，孔深等</a:t>
                      </a:r>
                      <a:endParaRPr lang="zh-CN" sz="1600" kern="100" dirty="0">
                        <a:latin typeface="Calibri"/>
                        <a:ea typeface="宋体"/>
                        <a:cs typeface="Times New Roman"/>
                      </a:endParaRPr>
                    </a:p>
                  </a:txBody>
                  <a:tcPr marL="68580" marR="68580" marT="0" marB="0" anchor="ctr"/>
                </a:tc>
              </a:tr>
              <a:tr h="534255">
                <a:tc vMerge="1">
                  <a:txBody>
                    <a:bodyPr/>
                    <a:lstStyle/>
                    <a:p>
                      <a:endParaRPr lang="zh-CN" altLang="en-US"/>
                    </a:p>
                  </a:txBody>
                  <a:tcPr/>
                </a:tc>
                <a:tc vMerge="1">
                  <a:txBody>
                    <a:bodyPr/>
                    <a:lstStyle/>
                    <a:p>
                      <a:endParaRPr lang="zh-CN" altLang="en-US"/>
                    </a:p>
                  </a:txBody>
                  <a:tcPr/>
                </a:tc>
                <a:tc>
                  <a:txBody>
                    <a:bodyPr/>
                    <a:lstStyle/>
                    <a:p>
                      <a:pPr algn="just">
                        <a:spcAft>
                          <a:spcPts val="0"/>
                        </a:spcAft>
                      </a:pPr>
                      <a:r>
                        <a:rPr lang="en-US" sz="2000" kern="100">
                          <a:latin typeface="Calibri"/>
                          <a:ea typeface="宋体"/>
                          <a:cs typeface="Times New Roman"/>
                        </a:rPr>
                        <a:t>G2-194</a:t>
                      </a:r>
                      <a:r>
                        <a:rPr lang="zh-CN" sz="2000" kern="100">
                          <a:latin typeface="Calibri"/>
                          <a:ea typeface="宋体"/>
                          <a:cs typeface="Times New Roman"/>
                        </a:rPr>
                        <a:t>灌注桩砼</a:t>
                      </a:r>
                      <a:endParaRPr lang="zh-CN" sz="1600" kern="100">
                        <a:latin typeface="Calibri"/>
                        <a:ea typeface="宋体"/>
                        <a:cs typeface="Times New Roman"/>
                      </a:endParaRPr>
                    </a:p>
                  </a:txBody>
                  <a:tcPr marL="68580" marR="68580" marT="0" marB="0" anchor="ctr"/>
                </a:tc>
                <a:tc>
                  <a:txBody>
                    <a:bodyPr/>
                    <a:lstStyle/>
                    <a:p>
                      <a:pPr algn="just">
                        <a:spcAft>
                          <a:spcPts val="0"/>
                        </a:spcAft>
                      </a:pPr>
                      <a:r>
                        <a:rPr lang="zh-CN" sz="2000" kern="100" dirty="0">
                          <a:latin typeface="Calibri"/>
                          <a:ea typeface="宋体"/>
                          <a:cs typeface="Times New Roman"/>
                        </a:rPr>
                        <a:t>安装、拆除导管、漏斗、砼浇捣等</a:t>
                      </a:r>
                      <a:endParaRPr lang="zh-CN" sz="1600" kern="100" dirty="0">
                        <a:latin typeface="Calibri"/>
                        <a:ea typeface="宋体"/>
                        <a:cs typeface="Times New Roman"/>
                      </a:endParaRPr>
                    </a:p>
                  </a:txBody>
                  <a:tcPr marL="68580" marR="68580" marT="0" marB="0" anchor="ctr"/>
                </a:tc>
              </a:tr>
              <a:tr h="574054">
                <a:tc vMerge="1">
                  <a:txBody>
                    <a:bodyPr/>
                    <a:lstStyle/>
                    <a:p>
                      <a:endParaRPr lang="zh-CN" altLang="en-US"/>
                    </a:p>
                  </a:txBody>
                  <a:tcPr/>
                </a:tc>
                <a:tc vMerge="1">
                  <a:txBody>
                    <a:bodyPr/>
                    <a:lstStyle/>
                    <a:p>
                      <a:endParaRPr lang="zh-CN" altLang="en-US"/>
                    </a:p>
                  </a:txBody>
                  <a:tcPr/>
                </a:tc>
                <a:tc>
                  <a:txBody>
                    <a:bodyPr/>
                    <a:lstStyle/>
                    <a:p>
                      <a:pPr algn="just">
                        <a:spcAft>
                          <a:spcPts val="0"/>
                        </a:spcAft>
                      </a:pPr>
                      <a:r>
                        <a:rPr lang="en-US" sz="2000" kern="100">
                          <a:latin typeface="Calibri"/>
                          <a:ea typeface="宋体"/>
                          <a:cs typeface="Times New Roman"/>
                        </a:rPr>
                        <a:t>G1-86</a:t>
                      </a:r>
                      <a:r>
                        <a:rPr lang="zh-CN" sz="2000" kern="100">
                          <a:latin typeface="Calibri"/>
                          <a:ea typeface="宋体"/>
                          <a:cs typeface="Times New Roman"/>
                        </a:rPr>
                        <a:t>泥浆运输</a:t>
                      </a:r>
                      <a:endParaRPr lang="zh-CN" sz="1600" kern="100">
                        <a:latin typeface="Calibri"/>
                        <a:ea typeface="宋体"/>
                        <a:cs typeface="Times New Roman"/>
                      </a:endParaRPr>
                    </a:p>
                  </a:txBody>
                  <a:tcPr marL="68580" marR="68580" marT="0" marB="0" anchor="ctr"/>
                </a:tc>
                <a:tc>
                  <a:txBody>
                    <a:bodyPr/>
                    <a:lstStyle/>
                    <a:p>
                      <a:pPr algn="just">
                        <a:spcAft>
                          <a:spcPts val="0"/>
                        </a:spcAft>
                      </a:pPr>
                      <a:r>
                        <a:rPr lang="zh-CN" sz="2000" kern="100" dirty="0">
                          <a:latin typeface="Calibri"/>
                          <a:ea typeface="宋体"/>
                          <a:cs typeface="Times New Roman"/>
                        </a:rPr>
                        <a:t>装卸泥浆、运输、清理场地</a:t>
                      </a:r>
                      <a:endParaRPr lang="zh-CN" sz="1600" kern="100" dirty="0">
                        <a:latin typeface="Calibri"/>
                        <a:ea typeface="宋体"/>
                        <a:cs typeface="Times New Roman"/>
                      </a:endParaRPr>
                    </a:p>
                  </a:txBody>
                  <a:tcPr marL="68580" marR="68580" marT="0" marB="0" anchor="ctr"/>
                </a:tc>
              </a:tr>
              <a:tr h="772903">
                <a:tc vMerge="1">
                  <a:txBody>
                    <a:bodyPr/>
                    <a:lstStyle/>
                    <a:p>
                      <a:endParaRPr lang="zh-CN" altLang="en-US"/>
                    </a:p>
                  </a:txBody>
                  <a:tcPr/>
                </a:tc>
                <a:tc vMerge="1">
                  <a:txBody>
                    <a:bodyPr/>
                    <a:lstStyle/>
                    <a:p>
                      <a:endParaRPr lang="zh-CN" altLang="en-US"/>
                    </a:p>
                  </a:txBody>
                  <a:tcPr/>
                </a:tc>
                <a:tc>
                  <a:txBody>
                    <a:bodyPr/>
                    <a:lstStyle/>
                    <a:p>
                      <a:pPr algn="just">
                        <a:spcAft>
                          <a:spcPts val="0"/>
                        </a:spcAft>
                      </a:pPr>
                      <a:r>
                        <a:rPr lang="en-US" sz="2000" kern="100">
                          <a:latin typeface="Calibri"/>
                          <a:ea typeface="宋体"/>
                          <a:cs typeface="Times New Roman"/>
                        </a:rPr>
                        <a:t>G1-80</a:t>
                      </a:r>
                      <a:r>
                        <a:rPr lang="zh-CN" sz="2000" kern="100">
                          <a:latin typeface="Calibri"/>
                          <a:ea typeface="宋体"/>
                          <a:cs typeface="Times New Roman"/>
                        </a:rPr>
                        <a:t>机械装车、自卸汽车运淤泥</a:t>
                      </a:r>
                      <a:endParaRPr lang="zh-CN" sz="1600" kern="100">
                        <a:latin typeface="Calibri"/>
                        <a:ea typeface="宋体"/>
                        <a:cs typeface="Times New Roman"/>
                      </a:endParaRPr>
                    </a:p>
                  </a:txBody>
                  <a:tcPr marL="68580" marR="68580" marT="0" marB="0" anchor="ctr"/>
                </a:tc>
                <a:tc>
                  <a:txBody>
                    <a:bodyPr/>
                    <a:lstStyle/>
                    <a:p>
                      <a:pPr algn="just">
                        <a:spcAft>
                          <a:spcPts val="0"/>
                        </a:spcAft>
                      </a:pPr>
                      <a:r>
                        <a:rPr lang="zh-CN" sz="2000" kern="100" dirty="0">
                          <a:latin typeface="Calibri"/>
                          <a:ea typeface="宋体"/>
                          <a:cs typeface="Times New Roman"/>
                        </a:rPr>
                        <a:t>挖、装、运、卸、清理场地</a:t>
                      </a:r>
                      <a:endParaRPr lang="zh-CN" sz="1600" kern="100" dirty="0">
                        <a:latin typeface="Calibri"/>
                        <a:ea typeface="宋体"/>
                        <a:cs typeface="Times New Roman"/>
                      </a:endParaRPr>
                    </a:p>
                  </a:txBody>
                  <a:tcPr marL="68580" marR="68580" marT="0" marB="0" anchor="ctr"/>
                </a:tc>
              </a:tr>
            </a:tbl>
          </a:graphicData>
        </a:graphic>
      </p:graphicFrame>
    </p:spTree>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r>
              <a:rPr lang="zh-CN" altLang="zh-CN" dirty="0" smtClean="0"/>
              <a:t>工程量清单计算依据：工程量清单计算规范，国家、省或行业标准和规范、以及设计文件，施工现场情况及地勘资料，工程特点及施工方案等资料。定额工程量计算依据：计价定额，国家、省或行业标准和规范、以及设计文件，施工现场情况及地勘资料、工程特点及施工方案等资料。</a:t>
            </a:r>
          </a:p>
          <a:p>
            <a:r>
              <a:rPr lang="zh-CN" altLang="zh-CN" dirty="0" smtClean="0"/>
              <a:t>工程量清单计量单位：以基本单位为主如</a:t>
            </a:r>
            <a:r>
              <a:rPr lang="en-US" altLang="zh-CN" dirty="0" smtClean="0"/>
              <a:t>m3</a:t>
            </a:r>
            <a:r>
              <a:rPr lang="zh-CN" altLang="zh-CN" dirty="0" smtClean="0"/>
              <a:t>、</a:t>
            </a:r>
            <a:r>
              <a:rPr lang="en-US" altLang="zh-CN" dirty="0" smtClean="0"/>
              <a:t>kg</a:t>
            </a:r>
            <a:r>
              <a:rPr lang="zh-CN" altLang="zh-CN" dirty="0" smtClean="0"/>
              <a:t>、</a:t>
            </a:r>
            <a:r>
              <a:rPr lang="en-US" altLang="zh-CN" dirty="0" smtClean="0"/>
              <a:t>T</a:t>
            </a:r>
            <a:r>
              <a:rPr lang="zh-CN" altLang="zh-CN" dirty="0" smtClean="0"/>
              <a:t>等，而定额单位有时则为扩大复合单位如</a:t>
            </a:r>
            <a:r>
              <a:rPr lang="en-US" altLang="zh-CN" dirty="0" smtClean="0"/>
              <a:t>10m3</a:t>
            </a:r>
            <a:r>
              <a:rPr lang="zh-CN" altLang="zh-CN" dirty="0" smtClean="0"/>
              <a:t>、</a:t>
            </a:r>
            <a:r>
              <a:rPr lang="en-US" altLang="zh-CN" dirty="0" smtClean="0"/>
              <a:t>100m3</a:t>
            </a:r>
            <a:r>
              <a:rPr lang="zh-CN" altLang="zh-CN" dirty="0" smtClean="0"/>
              <a:t>、</a:t>
            </a:r>
            <a:r>
              <a:rPr lang="en-US" altLang="zh-CN" dirty="0" smtClean="0"/>
              <a:t>1000m3</a:t>
            </a:r>
            <a:r>
              <a:rPr lang="zh-CN" altLang="zh-CN" dirty="0" smtClean="0"/>
              <a:t>、</a:t>
            </a:r>
            <a:r>
              <a:rPr lang="en-US" altLang="zh-CN" dirty="0" smtClean="0"/>
              <a:t>100kg</a:t>
            </a:r>
            <a:r>
              <a:rPr lang="zh-CN" altLang="zh-CN" dirty="0" smtClean="0"/>
              <a:t>诸如此类。一般情况下。</a:t>
            </a:r>
          </a:p>
          <a:p>
            <a:endParaRPr lang="zh-CN" altLang="en-US" dirty="0"/>
          </a:p>
        </p:txBody>
      </p:sp>
      <p:sp>
        <p:nvSpPr>
          <p:cNvPr id="2" name="标题 1"/>
          <p:cNvSpPr>
            <a:spLocks noGrp="1"/>
          </p:cNvSpPr>
          <p:nvPr>
            <p:ph type="title"/>
          </p:nvPr>
        </p:nvSpPr>
        <p:spPr>
          <a:xfrm>
            <a:off x="395536" y="332656"/>
            <a:ext cx="8229600" cy="1368152"/>
          </a:xfrm>
        </p:spPr>
        <p:txBody>
          <a:bodyPr>
            <a:normAutofit fontScale="90000"/>
          </a:bodyPr>
          <a:lstStyle/>
          <a:p>
            <a:r>
              <a:rPr lang="en-US" altLang="zh-CN" dirty="0" smtClean="0"/>
              <a:t/>
            </a:r>
            <a:br>
              <a:rPr lang="en-US" altLang="zh-CN" dirty="0" smtClean="0"/>
            </a:br>
            <a:r>
              <a:rPr lang="zh-CN" altLang="en-US" dirty="0" smtClean="0"/>
              <a:t>工程量清单与定额的关联</a:t>
            </a:r>
            <a:r>
              <a:rPr lang="en-US" altLang="zh-CN" dirty="0" smtClean="0"/>
              <a:t/>
            </a:r>
            <a:br>
              <a:rPr lang="en-US" altLang="zh-CN" dirty="0" smtClean="0"/>
            </a:br>
            <a:r>
              <a:rPr lang="zh-CN" altLang="zh-CN" sz="3100" b="1" dirty="0" smtClean="0">
                <a:solidFill>
                  <a:srgbClr val="FF0000"/>
                </a:solidFill>
              </a:rPr>
              <a:t>二、计算规则的区别</a:t>
            </a:r>
            <a:r>
              <a:rPr lang="zh-CN" altLang="zh-CN" dirty="0" smtClean="0"/>
              <a:t/>
            </a:r>
            <a:br>
              <a:rPr lang="zh-CN" altLang="zh-CN" dirty="0" smtClean="0"/>
            </a:br>
            <a:endParaRPr lang="zh-CN" altLang="en-US" dirty="0"/>
          </a:p>
        </p:txBody>
      </p:sp>
    </p:spTree>
  </p:cSld>
  <p:clrMapOvr>
    <a:masterClrMapping/>
  </p:clrMapOvr>
  <p:transition>
    <p:pull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r>
              <a:rPr lang="zh-CN" altLang="zh-CN" dirty="0" smtClean="0"/>
              <a:t>清单工程量与定额工程量的计算规则总的情况是大致相同，除个别情况计算规则稍有不同（最明显的是土方开挖）。清单工程量是综合性比较高的，它主要是针对完成的实体工程量，每个清单工程量针对了多个定额工程量，也就是说计算一个清单工程量后要完成组价还需计算多个定额工程量数量。因此我们在进行工程量计算时，不但要明确所计算的工程量清单，还需熟知每个清单中包括的工作内容，同时针对影响单价的所有特征因素均需在工程量计算时分别注明。</a:t>
            </a:r>
          </a:p>
          <a:p>
            <a:endParaRPr lang="zh-CN" altLang="en-US" dirty="0"/>
          </a:p>
        </p:txBody>
      </p:sp>
      <p:sp>
        <p:nvSpPr>
          <p:cNvPr id="2" name="标题 1"/>
          <p:cNvSpPr>
            <a:spLocks noGrp="1"/>
          </p:cNvSpPr>
          <p:nvPr>
            <p:ph type="title"/>
          </p:nvPr>
        </p:nvSpPr>
        <p:spPr/>
        <p:txBody>
          <a:bodyPr>
            <a:normAutofit fontScale="90000"/>
          </a:bodyPr>
          <a:lstStyle/>
          <a:p>
            <a:r>
              <a:rPr lang="zh-CN" altLang="en-US" dirty="0" smtClean="0"/>
              <a:t>工程量清单与定额的关联</a:t>
            </a:r>
            <a:r>
              <a:rPr lang="en-US" altLang="zh-CN" dirty="0" smtClean="0"/>
              <a:t/>
            </a:r>
            <a:br>
              <a:rPr lang="en-US" altLang="zh-CN" dirty="0" smtClean="0"/>
            </a:br>
            <a:r>
              <a:rPr lang="zh-CN" altLang="zh-CN" sz="3100" b="1" dirty="0" smtClean="0">
                <a:solidFill>
                  <a:srgbClr val="FF0000"/>
                </a:solidFill>
              </a:rPr>
              <a:t>二、计算规则的区别</a:t>
            </a:r>
            <a:endParaRPr lang="zh-CN" altLang="en-US" dirty="0">
              <a:solidFill>
                <a:srgbClr val="FF0000"/>
              </a:solidFill>
            </a:endParaRPr>
          </a:p>
        </p:txBody>
      </p:sp>
    </p:spTree>
  </p:cSld>
  <p:clrMapOvr>
    <a:masterClrMapping/>
  </p:clrMapOvr>
  <p:transition>
    <p:pull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r>
              <a:rPr lang="zh-CN" altLang="zh-CN" dirty="0" smtClean="0"/>
              <a:t>下面以长春市城市轨道交通定额为例：</a:t>
            </a:r>
            <a:r>
              <a:rPr lang="zh-CN" altLang="en-US" dirty="0" smtClean="0">
                <a:solidFill>
                  <a:srgbClr val="0070C0"/>
                </a:solidFill>
              </a:rPr>
              <a:t>清单与定额的计算规则</a:t>
            </a:r>
            <a:r>
              <a:rPr lang="zh-CN" altLang="zh-CN" dirty="0" smtClean="0">
                <a:solidFill>
                  <a:srgbClr val="0070C0"/>
                </a:solidFill>
              </a:rPr>
              <a:t>大部分是相同的 </a:t>
            </a:r>
          </a:p>
          <a:p>
            <a:r>
              <a:rPr lang="en-US" altLang="zh-CN" dirty="0" smtClean="0"/>
              <a:t>1</a:t>
            </a:r>
            <a:r>
              <a:rPr lang="zh-CN" altLang="zh-CN" dirty="0" smtClean="0"/>
              <a:t>、土石方工程：工程量清单计算规则为以图示尺寸以体积计算（净量），而定额计算规则 则要考虑一定的措施工程量如放坡、工作面等因素，比实际实体所占工程量要大。</a:t>
            </a:r>
          </a:p>
          <a:p>
            <a:pPr>
              <a:buNone/>
            </a:pPr>
            <a:endParaRPr lang="zh-CN" altLang="zh-CN" dirty="0" smtClean="0"/>
          </a:p>
          <a:p>
            <a:endParaRPr lang="zh-CN" altLang="en-US" dirty="0"/>
          </a:p>
        </p:txBody>
      </p:sp>
      <p:sp>
        <p:nvSpPr>
          <p:cNvPr id="2" name="标题 1"/>
          <p:cNvSpPr>
            <a:spLocks noGrp="1"/>
          </p:cNvSpPr>
          <p:nvPr>
            <p:ph type="title"/>
          </p:nvPr>
        </p:nvSpPr>
        <p:spPr/>
        <p:txBody>
          <a:bodyPr>
            <a:normAutofit fontScale="90000"/>
          </a:bodyPr>
          <a:lstStyle/>
          <a:p>
            <a:r>
              <a:rPr lang="zh-CN" altLang="en-US" dirty="0" smtClean="0"/>
              <a:t>工程量清单与定额的关联</a:t>
            </a:r>
            <a:r>
              <a:rPr lang="en-US" altLang="zh-CN" dirty="0" smtClean="0"/>
              <a:t/>
            </a:r>
            <a:br>
              <a:rPr lang="en-US" altLang="zh-CN" dirty="0" smtClean="0"/>
            </a:br>
            <a:r>
              <a:rPr lang="zh-CN" altLang="zh-CN" sz="3100" b="1" dirty="0" smtClean="0">
                <a:solidFill>
                  <a:srgbClr val="FF0000"/>
                </a:solidFill>
              </a:rPr>
              <a:t>二、计算规则的区别</a:t>
            </a:r>
            <a:endParaRPr lang="zh-CN" altLang="en-US" dirty="0">
              <a:solidFill>
                <a:srgbClr val="FF0000"/>
              </a:solidFill>
            </a:endParaRPr>
          </a:p>
        </p:txBody>
      </p:sp>
      <p:grpSp>
        <p:nvGrpSpPr>
          <p:cNvPr id="24" name="组合 23"/>
          <p:cNvGrpSpPr/>
          <p:nvPr/>
        </p:nvGrpSpPr>
        <p:grpSpPr>
          <a:xfrm>
            <a:off x="1979712" y="4941168"/>
            <a:ext cx="3960440" cy="1368152"/>
            <a:chOff x="1979712" y="4941168"/>
            <a:chExt cx="3960440" cy="1368152"/>
          </a:xfrm>
          <a:effectLst>
            <a:outerShdw blurRad="50800" dist="50800" dir="5400000" algn="ctr" rotWithShape="0">
              <a:schemeClr val="bg1"/>
            </a:outerShdw>
          </a:effectLst>
        </p:grpSpPr>
        <p:cxnSp>
          <p:nvCxnSpPr>
            <p:cNvPr id="5" name="直接连接符 4"/>
            <p:cNvCxnSpPr/>
            <p:nvPr/>
          </p:nvCxnSpPr>
          <p:spPr>
            <a:xfrm rot="16200000" flipH="1">
              <a:off x="1691680" y="5229200"/>
              <a:ext cx="1368152" cy="792088"/>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a:off x="2771800" y="6309320"/>
              <a:ext cx="2232248"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rot="5400000" flipH="1" flipV="1">
              <a:off x="4824028" y="5193196"/>
              <a:ext cx="1296144" cy="936104"/>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肘形连接符 12"/>
            <p:cNvCxnSpPr/>
            <p:nvPr/>
          </p:nvCxnSpPr>
          <p:spPr>
            <a:xfrm>
              <a:off x="3131840" y="4941168"/>
              <a:ext cx="1512168" cy="1588"/>
            </a:xfrm>
            <a:prstGeom prst="bentConnector3">
              <a:avLst>
                <a:gd name="adj1" fmla="val 50000"/>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rot="5400000">
              <a:off x="2447764" y="5625244"/>
              <a:ext cx="1368152"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rot="5400000">
              <a:off x="3971332" y="5613844"/>
              <a:ext cx="1345352"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pull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a:buNone/>
            </a:pPr>
            <a:r>
              <a:rPr lang="zh-CN" altLang="zh-CN" b="1" dirty="0" smtClean="0"/>
              <a:t>注：</a:t>
            </a:r>
            <a:r>
              <a:rPr lang="zh-CN" altLang="zh-CN" dirty="0" smtClean="0"/>
              <a:t>⑴在进行土方计算时分别按一般土方、沟槽、基坑土方进行计算。底宽≤</a:t>
            </a:r>
            <a:r>
              <a:rPr lang="en-US" altLang="zh-CN" dirty="0" smtClean="0"/>
              <a:t>7m</a:t>
            </a:r>
            <a:r>
              <a:rPr lang="zh-CN" altLang="zh-CN" dirty="0" smtClean="0"/>
              <a:t>且底长＞</a:t>
            </a:r>
            <a:r>
              <a:rPr lang="en-US" altLang="zh-CN" dirty="0" smtClean="0"/>
              <a:t>3</a:t>
            </a:r>
            <a:r>
              <a:rPr lang="zh-CN" altLang="zh-CN" dirty="0" smtClean="0"/>
              <a:t>倍底宽为沟槽，底长≤</a:t>
            </a:r>
            <a:r>
              <a:rPr lang="en-US" altLang="zh-CN" dirty="0" smtClean="0"/>
              <a:t>3</a:t>
            </a:r>
            <a:r>
              <a:rPr lang="zh-CN" altLang="zh-CN" dirty="0" smtClean="0"/>
              <a:t>倍底宽且底面积≤</a:t>
            </a:r>
            <a:r>
              <a:rPr lang="en-US" altLang="zh-CN" dirty="0" smtClean="0"/>
              <a:t>150m2</a:t>
            </a:r>
            <a:r>
              <a:rPr lang="zh-CN" altLang="zh-CN" dirty="0" smtClean="0"/>
              <a:t>为基坑。</a:t>
            </a:r>
          </a:p>
          <a:p>
            <a:r>
              <a:rPr lang="zh-CN" altLang="zh-CN" dirty="0" smtClean="0"/>
              <a:t>⑵暗挖土方超挖工程量在计算定额工程量时考虑计算，但是在工程量清单计算时不计算。也就是说在综合单价中考虑超挖， </a:t>
            </a:r>
          </a:p>
          <a:p>
            <a:r>
              <a:rPr lang="zh-CN" altLang="zh-CN" dirty="0" smtClean="0"/>
              <a:t>⑶修建机械上下坡道的土方量并入挖土方工程量</a:t>
            </a:r>
          </a:p>
          <a:p>
            <a:endParaRPr lang="zh-CN" altLang="en-US" dirty="0"/>
          </a:p>
        </p:txBody>
      </p:sp>
      <p:sp>
        <p:nvSpPr>
          <p:cNvPr id="2" name="标题 1"/>
          <p:cNvSpPr>
            <a:spLocks noGrp="1"/>
          </p:cNvSpPr>
          <p:nvPr>
            <p:ph type="title"/>
          </p:nvPr>
        </p:nvSpPr>
        <p:spPr/>
        <p:txBody>
          <a:bodyPr>
            <a:normAutofit fontScale="90000"/>
          </a:bodyPr>
          <a:lstStyle/>
          <a:p>
            <a:r>
              <a:rPr lang="zh-CN" altLang="en-US" dirty="0" smtClean="0"/>
              <a:t>工程量清单与定额的关联</a:t>
            </a:r>
            <a:r>
              <a:rPr lang="en-US" altLang="zh-CN" dirty="0" smtClean="0"/>
              <a:t/>
            </a:r>
            <a:br>
              <a:rPr lang="en-US" altLang="zh-CN" dirty="0" smtClean="0"/>
            </a:br>
            <a:r>
              <a:rPr lang="zh-CN" altLang="zh-CN" sz="3100" b="1" dirty="0" smtClean="0">
                <a:solidFill>
                  <a:srgbClr val="FF0000"/>
                </a:solidFill>
              </a:rPr>
              <a:t>二、计算规则的区别</a:t>
            </a:r>
            <a:endParaRPr lang="zh-CN" altLang="en-US" dirty="0">
              <a:solidFill>
                <a:srgbClr val="FF0000"/>
              </a:solidFill>
            </a:endParaRPr>
          </a:p>
        </p:txBody>
      </p:sp>
    </p:spTree>
  </p:cSld>
  <p:clrMapOvr>
    <a:masterClrMapping/>
  </p:clrMapOvr>
  <p:transition>
    <p:pull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聚合">
  <a:themeElements>
    <a:clrScheme name="聚合">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聚合">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凤舞九天">
      <a:fillStyleLst>
        <a:solidFill>
          <a:schemeClr val="phClr">
            <a:tint val="100000"/>
            <a:shade val="100000"/>
            <a:hueMod val="100000"/>
            <a:satMod val="100000"/>
          </a:schemeClr>
        </a:solidFill>
        <a:gradFill rotWithShape="1">
          <a:gsLst>
            <a:gs pos="0">
              <a:schemeClr val="phClr">
                <a:tint val="65000"/>
                <a:satMod val="180000"/>
              </a:schemeClr>
            </a:gs>
            <a:gs pos="50000">
              <a:schemeClr val="phClr">
                <a:tint val="40000"/>
                <a:satMod val="175000"/>
              </a:schemeClr>
            </a:gs>
            <a:gs pos="100000">
              <a:schemeClr val="phClr">
                <a:tint val="65000"/>
                <a:satMod val="180000"/>
              </a:schemeClr>
            </a:gs>
          </a:gsLst>
          <a:lin ang="0" scaled="1"/>
        </a:gradFill>
        <a:gradFill rotWithShape="1">
          <a:gsLst>
            <a:gs pos="0">
              <a:schemeClr val="phClr">
                <a:shade val="38000"/>
                <a:satMod val="150000"/>
              </a:schemeClr>
            </a:gs>
            <a:gs pos="50000">
              <a:schemeClr val="phClr">
                <a:shade val="100000"/>
                <a:satMod val="100000"/>
              </a:schemeClr>
            </a:gs>
            <a:gs pos="100000">
              <a:schemeClr val="phClr">
                <a:shade val="38000"/>
                <a:satMod val="150000"/>
              </a:schemeClr>
            </a:gs>
          </a:gsLst>
          <a:lin ang="0" scaled="1"/>
        </a:grad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outerShdw blurRad="190500" dist="78600" dir="2700000" rotWithShape="0">
              <a:srgbClr val="000000">
                <a:alpha val="35500"/>
              </a:srgbClr>
            </a:outerShdw>
          </a:effectLst>
        </a:effectStyle>
        <a:effectStyle>
          <a:effectLst>
            <a:outerShdw blurRad="190500" dist="78600" dir="2700000" rotWithShape="0">
              <a:srgbClr val="000000">
                <a:alpha val="35500"/>
              </a:srgbClr>
            </a:outerShdw>
          </a:effectLst>
        </a:effectStyle>
        <a:effectStyle>
          <a:effectLst>
            <a:outerShdw blurRad="190500" dist="78600" dir="2700000" rotWithShape="0">
              <a:srgbClr val="000000">
                <a:alpha val="3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261</TotalTime>
  <Words>4046</Words>
  <Application>Microsoft Office PowerPoint</Application>
  <PresentationFormat>全屏显示(4:3)</PresentationFormat>
  <Paragraphs>240</Paragraphs>
  <Slides>37</Slides>
  <Notes>3</Notes>
  <HiddenSlides>0</HiddenSlides>
  <MMClips>0</MMClips>
  <ScaleCrop>false</ScaleCrop>
  <HeadingPairs>
    <vt:vector size="4" baseType="variant">
      <vt:variant>
        <vt:lpstr>主题</vt:lpstr>
      </vt:variant>
      <vt:variant>
        <vt:i4>1</vt:i4>
      </vt:variant>
      <vt:variant>
        <vt:lpstr>幻灯片标题</vt:lpstr>
      </vt:variant>
      <vt:variant>
        <vt:i4>37</vt:i4>
      </vt:variant>
    </vt:vector>
  </HeadingPairs>
  <TitlesOfParts>
    <vt:vector size="38" baseType="lpstr">
      <vt:lpstr>聚合</vt:lpstr>
      <vt:lpstr>工程量清单与定额的关联</vt:lpstr>
      <vt:lpstr>工程量清单与定额的关联</vt:lpstr>
      <vt:lpstr>工程量清单与定额的关联</vt:lpstr>
      <vt:lpstr>工程量清单与定额的关联</vt:lpstr>
      <vt:lpstr>工程量清单与定额的关联</vt:lpstr>
      <vt:lpstr> 工程量清单与定额的关联 二、计算规则的区别 </vt:lpstr>
      <vt:lpstr>工程量清单与定额的关联 二、计算规则的区别</vt:lpstr>
      <vt:lpstr>工程量清单与定额的关联 二、计算规则的区别</vt:lpstr>
      <vt:lpstr>工程量清单与定额的关联 二、计算规则的区别</vt:lpstr>
      <vt:lpstr>工程量清单与定额的关联 二、计算规则的区别</vt:lpstr>
      <vt:lpstr>工程量清单与定额的关联 二、计算规则的区别</vt:lpstr>
      <vt:lpstr>工程量清单与定额的关联 二、计算规则的区别</vt:lpstr>
      <vt:lpstr>工程量清单与定额的关联 二、计算规则的区别</vt:lpstr>
      <vt:lpstr>工程量清单与定额的关联 二、计算规则的区别</vt:lpstr>
      <vt:lpstr>工程量清单与定额的关联 二、计算规则的区别</vt:lpstr>
      <vt:lpstr>工程量清单与定额的关联 二、计算规则的区别</vt:lpstr>
      <vt:lpstr>工程量清单与定额的关联 二、计算规则的区别</vt:lpstr>
      <vt:lpstr>工程量清单与定额的关联 二、计算规则的区别</vt:lpstr>
      <vt:lpstr>工程量清单与定额的关联 二、计算规则的区别</vt:lpstr>
      <vt:lpstr>工程量清单与定额的关联 二、计算规则的区别</vt:lpstr>
      <vt:lpstr>工程量清单与定额的关联 二、计算规则的区别</vt:lpstr>
      <vt:lpstr>工程量清单与定额的关联 二、计算规则的区别</vt:lpstr>
      <vt:lpstr>工程量清单与定额的关联 二、计算规则的区别</vt:lpstr>
      <vt:lpstr>工程量清单与定额的关联 二、计算规则的区别</vt:lpstr>
      <vt:lpstr>工程量清单与定额的关联 二、计算规则的区别</vt:lpstr>
      <vt:lpstr>工程量清单与定额的关联 三、清单项目组价中的定额子目套用 </vt:lpstr>
      <vt:lpstr>工程量清单与定额的关联 三、清单项目组价中的定额子目套用 </vt:lpstr>
      <vt:lpstr>工程量清单与定额的关联 三、清单项目组价中的定额子目套用 </vt:lpstr>
      <vt:lpstr>工程量清单与定额的关联 三、清单项目组价中的定额子目套用 </vt:lpstr>
      <vt:lpstr>工程量清单与定额的关联 三、清单项目组价中的定额子目套用 </vt:lpstr>
      <vt:lpstr>工程量清单与定额的关联 </vt:lpstr>
      <vt:lpstr>工程量清单与定额的关联 四、用实例说明清单套用定额</vt:lpstr>
      <vt:lpstr>工程量清单与定额的关联 四、用实例说明清单套用定额</vt:lpstr>
      <vt:lpstr>工程量清单与定额的关联 四、用实例说明清单套用定额</vt:lpstr>
      <vt:lpstr>工程量清单与定额的关联 四、用实例说明清单套用定额</vt:lpstr>
      <vt:lpstr>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工程量清单与定额的关联</dc:title>
  <dc:creator>Administrator</dc:creator>
  <cp:lastModifiedBy>Sky123.Org</cp:lastModifiedBy>
  <cp:revision>20</cp:revision>
  <dcterms:modified xsi:type="dcterms:W3CDTF">2014-01-01T04:32:39Z</dcterms:modified>
</cp:coreProperties>
</file>